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5" r:id="rId5"/>
  </p:sldMasterIdLst>
  <p:notesMasterIdLst>
    <p:notesMasterId r:id="rId37"/>
  </p:notesMasterIdLst>
  <p:sldIdLst>
    <p:sldId id="603" r:id="rId6"/>
    <p:sldId id="598" r:id="rId7"/>
    <p:sldId id="651" r:id="rId8"/>
    <p:sldId id="688" r:id="rId9"/>
    <p:sldId id="604" r:id="rId10"/>
    <p:sldId id="652" r:id="rId11"/>
    <p:sldId id="653" r:id="rId12"/>
    <p:sldId id="654" r:id="rId13"/>
    <p:sldId id="655" r:id="rId14"/>
    <p:sldId id="662" r:id="rId15"/>
    <p:sldId id="661" r:id="rId16"/>
    <p:sldId id="682" r:id="rId17"/>
    <p:sldId id="683" r:id="rId18"/>
    <p:sldId id="672" r:id="rId19"/>
    <p:sldId id="668" r:id="rId20"/>
    <p:sldId id="656" r:id="rId21"/>
    <p:sldId id="658" r:id="rId22"/>
    <p:sldId id="659" r:id="rId23"/>
    <p:sldId id="660" r:id="rId24"/>
    <p:sldId id="692" r:id="rId25"/>
    <p:sldId id="690" r:id="rId26"/>
    <p:sldId id="691" r:id="rId27"/>
    <p:sldId id="678" r:id="rId28"/>
    <p:sldId id="645" r:id="rId29"/>
    <p:sldId id="687" r:id="rId30"/>
    <p:sldId id="646" r:id="rId31"/>
    <p:sldId id="686" r:id="rId32"/>
    <p:sldId id="685" r:id="rId33"/>
    <p:sldId id="647" r:id="rId34"/>
    <p:sldId id="693" r:id="rId35"/>
    <p:sldId id="663"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p:clrMru>
    <a:srgbClr val="174C76"/>
    <a:srgbClr val="E1F8FE"/>
    <a:srgbClr val="0B63E2"/>
    <a:srgbClr val="022441"/>
    <a:srgbClr val="0F92E5"/>
    <a:srgbClr val="3C90D1"/>
    <a:srgbClr val="E39A26"/>
    <a:srgbClr val="FFFFFF"/>
    <a:srgbClr val="032B4E"/>
    <a:srgbClr val="12345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75" autoAdjust="0"/>
    <p:restoredTop sz="96667" autoAdjust="0"/>
  </p:normalViewPr>
  <p:slideViewPr>
    <p:cSldViewPr snapToGrid="0" snapToObjects="1">
      <p:cViewPr>
        <p:scale>
          <a:sx n="100" d="100"/>
          <a:sy n="100" d="100"/>
        </p:scale>
        <p:origin x="-1544" y="-648"/>
      </p:cViewPr>
      <p:guideLst>
        <p:guide orient="horz" pos="1620"/>
        <p:guide pos="2880"/>
      </p:guideLst>
    </p:cSldViewPr>
  </p:slideViewPr>
  <p:notesTextViewPr>
    <p:cViewPr>
      <p:scale>
        <a:sx n="85" d="100"/>
        <a:sy n="85"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D9620D-99EC-AC48-8404-44F6B84CF19E}" type="datetimeFigureOut">
              <a:rPr lang="en-US" smtClean="0"/>
              <a:t>9/29/14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BBD7D81-D864-B349-9FB4-613ED1F9D755}" type="slidenum">
              <a:rPr lang="en-US" smtClean="0"/>
              <a:t>‹#›</a:t>
            </a:fld>
            <a:endParaRPr lang="en-US"/>
          </a:p>
        </p:txBody>
      </p:sp>
    </p:spTree>
    <p:extLst>
      <p:ext uri="{BB962C8B-B14F-4D97-AF65-F5344CB8AC3E}">
        <p14:creationId xmlns:p14="http://schemas.microsoft.com/office/powerpoint/2010/main" val="32651925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Xamarin not only makes mobile development fast, easy and fun, we make it possible to test apps on hundreds of devices in the cloud.</a:t>
            </a:r>
            <a:br>
              <a:rPr lang="en-US" sz="120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3740920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936547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11</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Test Cloud is particularly powerful when integrated into Continuous</a:t>
            </a:r>
            <a:r>
              <a:rPr lang="en-US" baseline="0" dirty="0" smtClean="0"/>
              <a:t> Integration processes so that you can ensure that every release is a quality release.</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14</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15</a:t>
            </a:fld>
            <a:endParaRPr lang="en-US"/>
          </a:p>
        </p:txBody>
      </p:sp>
    </p:spTree>
    <p:extLst>
      <p:ext uri="{BB962C8B-B14F-4D97-AF65-F5344CB8AC3E}">
        <p14:creationId xmlns:p14="http://schemas.microsoft.com/office/powerpoint/2010/main" val="936547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test any app with Xamarin Test Cloud, not just Xamarin apps.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16</a:t>
            </a:fld>
            <a:endParaRPr lang="en-US"/>
          </a:p>
        </p:txBody>
      </p:sp>
    </p:spTree>
    <p:extLst>
      <p:ext uri="{BB962C8B-B14F-4D97-AF65-F5344CB8AC3E}">
        <p14:creationId xmlns:p14="http://schemas.microsoft.com/office/powerpoint/2010/main" val="400631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599416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936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2</a:t>
            </a:fld>
            <a:endParaRPr lang="en-US"/>
          </a:p>
        </p:txBody>
      </p:sp>
    </p:spTree>
    <p:extLst>
      <p:ext uri="{BB962C8B-B14F-4D97-AF65-F5344CB8AC3E}">
        <p14:creationId xmlns:p14="http://schemas.microsoft.com/office/powerpoint/2010/main" val="532744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Here’s a snapshot of how Xamarin Test Cloud works.  &lt;Need </a:t>
            </a:r>
            <a:r>
              <a:rPr lang="en-US" sz="1200" u="none" strike="noStrike" kern="1200" dirty="0" err="1" smtClean="0">
                <a:solidFill>
                  <a:schemeClr val="tx1"/>
                </a:solidFill>
                <a:effectLst/>
                <a:latin typeface="+mn-lt"/>
                <a:ea typeface="+mn-ea"/>
                <a:cs typeface="+mn-cs"/>
              </a:rPr>
              <a:t>cking</a:t>
            </a:r>
            <a:r>
              <a:rPr lang="en-US" sz="1200" u="none" strike="noStrike" kern="1200" dirty="0" smtClean="0">
                <a:solidFill>
                  <a:schemeClr val="tx1"/>
                </a:solidFill>
                <a:effectLst/>
                <a:latin typeface="+mn-lt"/>
                <a:ea typeface="+mn-ea"/>
                <a:cs typeface="+mn-cs"/>
              </a:rPr>
              <a:t> help&gt;</a:t>
            </a: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Dedicated Xamarin QA engineers get you up and running with Xamarin Test Cloud quickly. Our Quick Start gives</a:t>
            </a:r>
            <a:r>
              <a:rPr lang="en-US" sz="1200" kern="1200" baseline="0" dirty="0" smtClean="0">
                <a:solidFill>
                  <a:schemeClr val="tx1"/>
                </a:solidFill>
                <a:latin typeface="+mn-lt"/>
                <a:ea typeface="+mn-ea"/>
                <a:cs typeface="+mn-cs"/>
              </a:rPr>
              <a:t> you access to</a:t>
            </a:r>
            <a:r>
              <a:rPr lang="en-US" sz="1200" kern="1200" dirty="0" smtClean="0">
                <a:solidFill>
                  <a:schemeClr val="tx1"/>
                </a:solidFill>
                <a:latin typeface="+mn-lt"/>
                <a:ea typeface="+mn-ea"/>
                <a:cs typeface="+mn-cs"/>
              </a:rPr>
              <a:t> expert mobile app automation engineers,</a:t>
            </a:r>
            <a:r>
              <a:rPr lang="en-US" sz="1200" kern="1200" baseline="0" dirty="0" smtClean="0">
                <a:solidFill>
                  <a:schemeClr val="tx1"/>
                </a:solidFill>
                <a:latin typeface="+mn-lt"/>
                <a:ea typeface="+mn-ea"/>
                <a:cs typeface="+mn-cs"/>
              </a:rPr>
              <a:t> who </a:t>
            </a:r>
            <a:r>
              <a:rPr lang="en-US" sz="1200" kern="1200" dirty="0" smtClean="0">
                <a:solidFill>
                  <a:schemeClr val="tx1"/>
                </a:solidFill>
                <a:latin typeface="+mn-lt"/>
                <a:ea typeface="+mn-ea"/>
                <a:cs typeface="+mn-cs"/>
              </a:rPr>
              <a:t>write your first tests and integrate Xamarin Test Cloud into your continuous integration system for you – so that you get value from day one</a:t>
            </a:r>
            <a:r>
              <a:rPr lang="en-US" sz="1200" kern="1200" baseline="0" dirty="0" smtClean="0">
                <a:solidFill>
                  <a:schemeClr val="tx1"/>
                </a:solidFill>
                <a:latin typeface="+mn-lt"/>
                <a:ea typeface="+mn-ea"/>
                <a:cs typeface="+mn-cs"/>
              </a:rPr>
              <a:t> and ensure your ongoing success.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1190128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2502794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27</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29</a:t>
            </a:fld>
            <a:endParaRPr lang="en-US">
              <a:solidFill>
                <a:prstClr val="black"/>
              </a:solidFill>
              <a:latin typeface="Calibri"/>
            </a:endParaRPr>
          </a:p>
        </p:txBody>
      </p:sp>
    </p:spTree>
    <p:extLst>
      <p:ext uri="{BB962C8B-B14F-4D97-AF65-F5344CB8AC3E}">
        <p14:creationId xmlns:p14="http://schemas.microsoft.com/office/powerpoint/2010/main" val="198305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30</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1222074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31</a:t>
            </a:fld>
            <a:endParaRPr lang="en-US"/>
          </a:p>
        </p:txBody>
      </p:sp>
    </p:spTree>
    <p:extLst>
      <p:ext uri="{BB962C8B-B14F-4D97-AF65-F5344CB8AC3E}">
        <p14:creationId xmlns:p14="http://schemas.microsoft.com/office/powerpoint/2010/main" val="250279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Delivering a fast, stable, native user experience matters more on mobile. Users are less error-tolerant in mobile use cases because they are inherently on-the-go.  Whether</a:t>
            </a:r>
            <a:r>
              <a:rPr lang="en-US" sz="1200" kern="1200" baseline="0" dirty="0" smtClean="0">
                <a:solidFill>
                  <a:schemeClr val="tx1"/>
                </a:solidFill>
                <a:effectLst/>
                <a:latin typeface="+mn-lt"/>
                <a:ea typeface="+mn-ea"/>
                <a:cs typeface="+mn-cs"/>
              </a:rPr>
              <a:t> you are mobilizing consumer interactions or business processes with employees, adoption depends on delivering a great app.</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131071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of the biggest problems mobile end users encounter are app crashes and new bugs introduced in updates.  While the rating systems in public app stores provide developers with some feedback, on the employee side, employees will just not use a bad app.  All of this threatens the success of your mobile strategy.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950772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7</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1983058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And how do</a:t>
            </a:r>
            <a:r>
              <a:rPr lang="en-US" sz="1200" u="none" strike="noStrike" kern="1200" baseline="0" dirty="0" smtClean="0">
                <a:solidFill>
                  <a:schemeClr val="tx1"/>
                </a:solidFill>
                <a:effectLst/>
                <a:latin typeface="+mn-lt"/>
                <a:ea typeface="+mn-ea"/>
                <a:cs typeface="+mn-cs"/>
              </a:rPr>
              <a:t> you know which devices matter to your users?  </a:t>
            </a:r>
            <a:r>
              <a:rPr lang="en-US" sz="1200" u="none" strike="noStrike" kern="1200" dirty="0" smtClean="0">
                <a:solidFill>
                  <a:schemeClr val="tx1"/>
                </a:solidFill>
                <a:effectLst/>
                <a:latin typeface="+mn-lt"/>
                <a:ea typeface="+mn-ea"/>
                <a:cs typeface="+mn-cs"/>
              </a:rPr>
              <a:t>This data illustrates exactly how challenging the device fragmentation problem is—with testing on 134 devices required to get 75% market coverage in the U.S.   Many companies today still test on only a handful of devices,</a:t>
            </a:r>
            <a:r>
              <a:rPr lang="en-US" sz="1200" u="none" strike="noStrike" kern="1200" baseline="0" dirty="0" smtClean="0">
                <a:solidFill>
                  <a:schemeClr val="tx1"/>
                </a:solidFill>
                <a:effectLst/>
                <a:latin typeface="+mn-lt"/>
                <a:ea typeface="+mn-ea"/>
                <a:cs typeface="+mn-cs"/>
              </a:rPr>
              <a:t> or invest millions in testing labs that have to keep up with a constantly changing device landscape.</a:t>
            </a:r>
            <a:r>
              <a:rPr lang="en-US" sz="1200" u="none" strike="noStrike" kern="1200" dirty="0" smtClean="0">
                <a:solidFill>
                  <a:schemeClr val="tx1"/>
                </a:solidFill>
                <a:effectLst/>
                <a:latin typeface="+mn-lt"/>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smtClean="0">
                <a:solidFill>
                  <a:schemeClr val="tx1"/>
                </a:solidFill>
                <a:effectLst/>
                <a:latin typeface="+mn-lt"/>
                <a:ea typeface="+mn-ea"/>
                <a:cs typeface="+mn-cs"/>
              </a:rPr>
              <a:t>HTC switched out entire networking stack</a:t>
            </a:r>
            <a:r>
              <a:rPr lang="en-US" sz="1200" u="none" strike="noStrike" kern="1200" baseline="0" dirty="0" smtClean="0">
                <a:solidFill>
                  <a:schemeClr val="tx1"/>
                </a:solidFill>
                <a:effectLst/>
                <a:latin typeface="+mn-lt"/>
                <a:ea typeface="+mn-ea"/>
                <a:cs typeface="+mn-cs"/>
              </a:rPr>
              <a:t> to something proprietary, </a:t>
            </a: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u="none" strike="noStrike"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198305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63"/>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30574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t>9/29/14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3615983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t>9/29/14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723317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t>9/29/14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5009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49809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037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22401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543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59215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9743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3"/>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203822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6350"/>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84404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262314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369710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44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68372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151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7533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31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963"/>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7755274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0" y="1192093"/>
            <a:ext cx="8229600" cy="3299039"/>
          </a:xfrm>
        </p:spPr>
        <p:txBody>
          <a:bodyPr numCol="1" spcCol="0"/>
          <a:lstStyle>
            <a:lvl1pPr marL="285750" indent="-285750">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7" name="TextBox 6"/>
          <p:cNvSpPr txBox="1"/>
          <p:nvPr userDrawn="1"/>
        </p:nvSpPr>
        <p:spPr>
          <a:xfrm>
            <a:off x="50800" y="1968500"/>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3740613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9" y="-10293"/>
            <a:ext cx="9139201" cy="5153793"/>
          </a:xfrm>
          <a:prstGeom prst="rect">
            <a:avLst/>
          </a:prstGeom>
        </p:spPr>
      </p:pic>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527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9" y="-10293"/>
            <a:ext cx="9139201" cy="5153793"/>
          </a:xfrm>
          <a:prstGeom prst="rect">
            <a:avLst/>
          </a:prstGeom>
        </p:spPr>
      </p:pic>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8449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0"/>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232389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763574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93"/>
            <a:ext cx="9139201" cy="515379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0945617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1" cy="5153793"/>
          </a:xfrm>
          <a:prstGeom prst="rect">
            <a:avLst/>
          </a:prstGeom>
        </p:spPr>
      </p:pic>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4137622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2891615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627560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2520705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9/29/14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064082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9/29/14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Calibri"/>
                <a:cs typeface="Calibri"/>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079335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12" name="Content Placeholder 2"/>
          <p:cNvSpPr>
            <a:spLocks noGrp="1"/>
          </p:cNvSpPr>
          <p:nvPr>
            <p:ph idx="1"/>
          </p:nvPr>
        </p:nvSpPr>
        <p:spPr>
          <a:xfrm>
            <a:off x="4368800" y="1004240"/>
            <a:ext cx="4318000" cy="3299039"/>
          </a:xfrm>
        </p:spPr>
        <p:txBody>
          <a:bodyPr numCol="1" spcCol="0">
            <a:normAutofit/>
          </a:bodyPr>
          <a:lstStyle>
            <a:lvl1pPr marL="285750" indent="-285750">
              <a:lnSpc>
                <a:spcPct val="110000"/>
              </a:lnSpc>
              <a:buSzPct val="110000"/>
              <a:buFont typeface="Arial"/>
              <a:buChar char="•"/>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30705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9/29/14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mn-l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2893187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8428853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90546"/>
            <a:ext cx="9158217" cy="4465654"/>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184811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57150"/>
            <a:ext cx="9158217" cy="53286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69936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0937"/>
            <a:ext cx="9158217" cy="5328616"/>
          </a:xfrm>
          <a:prstGeom prst="rect">
            <a:avLst/>
          </a:prstGeom>
        </p:spPr>
      </p:pic>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04423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98376" cy="5187163"/>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563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14668778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7" y="-6350"/>
            <a:ext cx="9158217" cy="5214316"/>
          </a:xfrm>
          <a:prstGeom prst="rect">
            <a:avLst/>
          </a:prstGeom>
        </p:spPr>
      </p:pic>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9220684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6151273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Calibri"/>
                <a:cs typeface="Calibri"/>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solidFill>
                <a:prstClr val="black"/>
              </a:solidFill>
              <a:latin typeface="Calibri"/>
            </a:endParaRPr>
          </a:p>
        </p:txBody>
      </p:sp>
    </p:spTree>
    <p:extLst>
      <p:ext uri="{BB962C8B-B14F-4D97-AF65-F5344CB8AC3E}">
        <p14:creationId xmlns:p14="http://schemas.microsoft.com/office/powerpoint/2010/main" val="4137959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700"/>
            <a:ext cx="9188450" cy="5181565"/>
          </a:xfrm>
          <a:prstGeom prst="rect">
            <a:avLst/>
          </a:prstGeom>
        </p:spPr>
      </p:pic>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1223948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813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07616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3122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endParaRPr lang="en-US" dirty="0">
              <a:solidFill>
                <a:prstClr val="black"/>
              </a:solidFill>
              <a:latin typeface="Calibri"/>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mn-lt"/>
                <a:cs typeface="Calibri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38679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 typeface="Wingdings" charset="2"/>
              <a:buChar char="§"/>
              <a:defRPr sz="1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Calibri"/>
                <a:cs typeface="Calibri"/>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033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93"/>
            <a:ext cx="9139201" cy="515379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mn-l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1260594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9201" cy="5153793"/>
          </a:xfrm>
          <a:prstGeom prst="rect">
            <a:avLst/>
          </a:prstGeom>
        </p:spPr>
      </p:pic>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Calibri"/>
                <a:cs typeface="Calibri"/>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12700"/>
            <a:ext cx="9188450" cy="5181565"/>
          </a:xfrm>
          <a:prstGeom prst="rect">
            <a:avLst/>
          </a:prstGeom>
        </p:spPr>
      </p:pic>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mn-l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2492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mn-l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 typeface="Wingdings" charset="2"/>
              <a:buChar char="§"/>
              <a:defRPr sz="2400"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121822031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20" Type="http://schemas.openxmlformats.org/officeDocument/2006/relationships/slideLayout" Target="../slideLayouts/slideLayout47.xml"/><Relationship Id="rId21" Type="http://schemas.openxmlformats.org/officeDocument/2006/relationships/slideLayout" Target="../slideLayouts/slideLayout48.xml"/><Relationship Id="rId22" Type="http://schemas.openxmlformats.org/officeDocument/2006/relationships/slideLayout" Target="../slideLayouts/slideLayout49.xml"/><Relationship Id="rId23" Type="http://schemas.openxmlformats.org/officeDocument/2006/relationships/slideLayout" Target="../slideLayouts/slideLayout50.xml"/><Relationship Id="rId24" Type="http://schemas.openxmlformats.org/officeDocument/2006/relationships/slideLayout" Target="../slideLayouts/slideLayout51.xml"/><Relationship Id="rId25" Type="http://schemas.openxmlformats.org/officeDocument/2006/relationships/slideLayout" Target="../slideLayouts/slideLayout52.xml"/><Relationship Id="rId26" Type="http://schemas.openxmlformats.org/officeDocument/2006/relationships/slideLayout" Target="../slideLayouts/slideLayout53.xml"/><Relationship Id="rId27" Type="http://schemas.openxmlformats.org/officeDocument/2006/relationships/slideLayout" Target="../slideLayouts/slideLayout54.xml"/><Relationship Id="rId28" Type="http://schemas.openxmlformats.org/officeDocument/2006/relationships/theme" Target="../theme/theme2.xml"/><Relationship Id="rId29" Type="http://schemas.openxmlformats.org/officeDocument/2006/relationships/image" Target="../media/image1.png"/><Relationship Id="rId10" Type="http://schemas.openxmlformats.org/officeDocument/2006/relationships/slideLayout" Target="../slideLayouts/slideLayout37.xml"/><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slideLayout" Target="../slideLayouts/slideLayout43.xml"/><Relationship Id="rId17" Type="http://schemas.openxmlformats.org/officeDocument/2006/relationships/slideLayout" Target="../slideLayouts/slideLayout44.xml"/><Relationship Id="rId18" Type="http://schemas.openxmlformats.org/officeDocument/2006/relationships/slideLayout" Target="../slideLayouts/slideLayout45.xml"/><Relationship Id="rId19" Type="http://schemas.openxmlformats.org/officeDocument/2006/relationships/slideLayout" Target="../slideLayouts/slideLayout46.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9/29/14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78" r:id="rId3"/>
    <p:sldLayoutId id="2147493471" r:id="rId4"/>
    <p:sldLayoutId id="2147493458" r:id="rId5"/>
    <p:sldLayoutId id="2147493459" r:id="rId6"/>
    <p:sldLayoutId id="2147493461" r:id="rId7"/>
    <p:sldLayoutId id="2147493462" r:id="rId8"/>
    <p:sldLayoutId id="2147493463" r:id="rId9"/>
    <p:sldLayoutId id="2147493474" r:id="rId10"/>
    <p:sldLayoutId id="2147493464" r:id="rId11"/>
    <p:sldLayoutId id="2147493465" r:id="rId12"/>
    <p:sldLayoutId id="2147493475" r:id="rId13"/>
    <p:sldLayoutId id="2147493467" r:id="rId14"/>
    <p:sldLayoutId id="2147493468" r:id="rId15"/>
    <p:sldLayoutId id="2147493470" r:id="rId16"/>
    <p:sldLayoutId id="2147493477" r:id="rId17"/>
    <p:sldLayoutId id="2147493476" r:id="rId18"/>
    <p:sldLayoutId id="2147493469" r:id="rId19"/>
    <p:sldLayoutId id="2147493472" r:id="rId20"/>
    <p:sldLayoutId id="2147493473" r:id="rId21"/>
    <p:sldLayoutId id="2147493479" r:id="rId22"/>
    <p:sldLayoutId id="2147493480" r:id="rId23"/>
    <p:sldLayoutId id="2147493481" r:id="rId24"/>
    <p:sldLayoutId id="2147493482" r:id="rId25"/>
    <p:sldLayoutId id="2147493483" r:id="rId26"/>
    <p:sldLayoutId id="2147493484" r:id="rId2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solidFill>
                  <a:prstClr val="black">
                    <a:tint val="75000"/>
                  </a:prstClr>
                </a:solidFill>
                <a:latin typeface="Calibri"/>
              </a:rPr>
              <a:pPr/>
              <a:t>9/29/14</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44043564"/>
      </p:ext>
    </p:extLst>
  </p:cSld>
  <p:clrMap bg1="lt1" tx1="dk1" bg2="lt2" tx2="dk2" accent1="accent1" accent2="accent2" accent3="accent3" accent4="accent4" accent5="accent5" accent6="accent6" hlink="hlink" folHlink="folHlink"/>
  <p:sldLayoutIdLst>
    <p:sldLayoutId id="2147493486" r:id="rId1"/>
    <p:sldLayoutId id="2147493487" r:id="rId2"/>
    <p:sldLayoutId id="2147493488" r:id="rId3"/>
    <p:sldLayoutId id="2147493489" r:id="rId4"/>
    <p:sldLayoutId id="2147493490" r:id="rId5"/>
    <p:sldLayoutId id="2147493491" r:id="rId6"/>
    <p:sldLayoutId id="2147493492" r:id="rId7"/>
    <p:sldLayoutId id="2147493493" r:id="rId8"/>
    <p:sldLayoutId id="2147493494" r:id="rId9"/>
    <p:sldLayoutId id="2147493495" r:id="rId10"/>
    <p:sldLayoutId id="2147493496" r:id="rId11"/>
    <p:sldLayoutId id="2147493497" r:id="rId12"/>
    <p:sldLayoutId id="2147493498" r:id="rId13"/>
    <p:sldLayoutId id="2147493499" r:id="rId14"/>
    <p:sldLayoutId id="2147493500" r:id="rId15"/>
    <p:sldLayoutId id="2147493501" r:id="rId16"/>
    <p:sldLayoutId id="2147493502" r:id="rId17"/>
    <p:sldLayoutId id="2147493503" r:id="rId18"/>
    <p:sldLayoutId id="2147493504" r:id="rId19"/>
    <p:sldLayoutId id="2147493505" r:id="rId20"/>
    <p:sldLayoutId id="2147493506" r:id="rId21"/>
    <p:sldLayoutId id="2147493507" r:id="rId22"/>
    <p:sldLayoutId id="2147493508" r:id="rId23"/>
    <p:sldLayoutId id="2147493509" r:id="rId24"/>
    <p:sldLayoutId id="2147493510" r:id="rId25"/>
    <p:sldLayoutId id="2147493511" r:id="rId26"/>
    <p:sldLayoutId id="2147493512" r:id="rId2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12.png"/><Relationship Id="rId11"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12.png"/><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38.jpg"/><Relationship Id="rId4" Type="http://schemas.openxmlformats.org/officeDocument/2006/relationships/image" Target="../media/image22.jpeg"/><Relationship Id="rId5" Type="http://schemas.microsoft.com/office/2007/relationships/hdphoto" Target="../media/hdphoto1.wdp"/><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s>
</file>

<file path=ppt/slides/_rels/slide15.xml.rels><?xml version="1.0" encoding="UTF-8" standalone="yes"?>
<Relationships xmlns="http://schemas.openxmlformats.org/package/2006/relationships"><Relationship Id="rId11" Type="http://schemas.openxmlformats.org/officeDocument/2006/relationships/image" Target="../media/image12.png"/><Relationship Id="rId12" Type="http://schemas.openxmlformats.org/officeDocument/2006/relationships/image" Target="../media/image30.png"/><Relationship Id="rId13"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image" Target="../media/image59.png"/><Relationship Id="rId7"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61.JP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5.png"/><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6.png"/><Relationship Id="rId1" Type="http://schemas.openxmlformats.org/officeDocument/2006/relationships/slideLayout" Target="../slideLayouts/slideLayout2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7.jpg"/><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8.jpg"/><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69.png"/><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8.png"/><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jp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4" Type="http://schemas.microsoft.com/office/2007/relationships/hdphoto" Target="../media/hdphoto1.wdp"/><Relationship Id="rId5" Type="http://schemas.openxmlformats.org/officeDocument/2006/relationships/image" Target="../media/image23.png"/><Relationship Id="rId6" Type="http://schemas.openxmlformats.org/officeDocument/2006/relationships/image" Target="../media/image7.png"/><Relationship Id="rId7"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5" name="Picture 4" descr="Test Cloud 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415" y="1524000"/>
            <a:ext cx="6442025" cy="869965"/>
          </a:xfrm>
          <a:prstGeom prst="rect">
            <a:avLst/>
          </a:prstGeom>
        </p:spPr>
      </p:pic>
      <p:sp>
        <p:nvSpPr>
          <p:cNvPr id="12" name="Subtitle 1"/>
          <p:cNvSpPr>
            <a:spLocks noGrp="1"/>
          </p:cNvSpPr>
          <p:nvPr>
            <p:ph type="subTitle" idx="1"/>
          </p:nvPr>
        </p:nvSpPr>
        <p:spPr>
          <a:xfrm>
            <a:off x="448976" y="2640640"/>
            <a:ext cx="5577174" cy="946509"/>
          </a:xfrm>
        </p:spPr>
        <p:txBody>
          <a:bodyPr/>
          <a:lstStyle/>
          <a:p>
            <a:pPr>
              <a:lnSpc>
                <a:spcPct val="110000"/>
              </a:lnSpc>
            </a:pPr>
            <a:r>
              <a:rPr lang="en-US" sz="1800" dirty="0" smtClean="0">
                <a:solidFill>
                  <a:srgbClr val="FFFFFF"/>
                </a:solidFill>
                <a:latin typeface="Arial"/>
                <a:cs typeface="Arial"/>
              </a:rPr>
              <a:t>Automatically test your app on hundreds of real devices in the cloud</a:t>
            </a:r>
            <a:endParaRPr lang="en-US" sz="1800" dirty="0">
              <a:solidFill>
                <a:srgbClr val="FFFFFF"/>
              </a:solidFill>
              <a:latin typeface="Arial"/>
              <a:cs typeface="Arial"/>
            </a:endParaRPr>
          </a:p>
        </p:txBody>
      </p:sp>
    </p:spTree>
    <p:extLst>
      <p:ext uri="{BB962C8B-B14F-4D97-AF65-F5344CB8AC3E}">
        <p14:creationId xmlns:p14="http://schemas.microsoft.com/office/powerpoint/2010/main" val="16044449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0" y="-12700"/>
            <a:ext cx="9143999" cy="5187950"/>
          </a:xfrm>
          <a:prstGeom prst="rect">
            <a:avLst/>
          </a:prstGeom>
        </p:spPr>
      </p:pic>
      <p:sp>
        <p:nvSpPr>
          <p:cNvPr id="7" name="Title 1"/>
          <p:cNvSpPr>
            <a:spLocks noGrp="1"/>
          </p:cNvSpPr>
          <p:nvPr>
            <p:ph type="title"/>
          </p:nvPr>
        </p:nvSpPr>
        <p:spPr>
          <a:xfrm>
            <a:off x="3994150" y="669318"/>
            <a:ext cx="4533901" cy="4347182"/>
          </a:xfrm>
        </p:spPr>
        <p:txBody>
          <a:bodyPr anchor="t">
            <a:noAutofit/>
          </a:bodyPr>
          <a:lstStyle/>
          <a:p>
            <a:pPr>
              <a:lnSpc>
                <a:spcPct val="110000"/>
              </a:lnSpc>
            </a:pPr>
            <a:r>
              <a:rPr lang="en-US" sz="3400" dirty="0" smtClean="0">
                <a:solidFill>
                  <a:srgbClr val="FFFFFF"/>
                </a:solidFill>
                <a:latin typeface="Arial"/>
                <a:cs typeface="Arial"/>
              </a:rPr>
              <a:t>A repeatable, fast way to consistently test </a:t>
            </a:r>
            <a:br>
              <a:rPr lang="en-US" sz="3400" dirty="0" smtClean="0">
                <a:solidFill>
                  <a:srgbClr val="FFFFFF"/>
                </a:solidFill>
                <a:latin typeface="Arial"/>
                <a:cs typeface="Arial"/>
              </a:rPr>
            </a:br>
            <a:r>
              <a:rPr lang="en-US" sz="3400" dirty="0" smtClean="0">
                <a:solidFill>
                  <a:srgbClr val="FFFFFF"/>
                </a:solidFill>
                <a:latin typeface="Arial"/>
                <a:cs typeface="Arial"/>
              </a:rPr>
              <a:t>your app on hundreds of real devices, exercising all app functionality. </a:t>
            </a:r>
            <a:endParaRPr lang="en-US" sz="3400" dirty="0">
              <a:solidFill>
                <a:srgbClr val="FFFFFF"/>
              </a:solidFill>
              <a:latin typeface="Arial"/>
              <a:cs typeface="Arial"/>
            </a:endParaRPr>
          </a:p>
        </p:txBody>
      </p:sp>
      <p:sp>
        <p:nvSpPr>
          <p:cNvPr id="9" name="Title 1"/>
          <p:cNvSpPr txBox="1">
            <a:spLocks/>
          </p:cNvSpPr>
          <p:nvPr/>
        </p:nvSpPr>
        <p:spPr>
          <a:xfrm>
            <a:off x="512233" y="1347018"/>
            <a:ext cx="2307167" cy="12810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mn-lt"/>
                <a:ea typeface="+mj-ea"/>
                <a:cs typeface="Helvetica Light"/>
              </a:defRPr>
            </a:lvl1pPr>
          </a:lstStyle>
          <a:p>
            <a:pPr algn="ctr"/>
            <a:r>
              <a:rPr lang="en-US" sz="3400" dirty="0">
                <a:solidFill>
                  <a:srgbClr val="FFFFFF"/>
                </a:solidFill>
                <a:latin typeface="Arial"/>
                <a:cs typeface="Arial"/>
              </a:rPr>
              <a:t>Solution </a:t>
            </a:r>
          </a:p>
        </p:txBody>
      </p:sp>
      <p:cxnSp>
        <p:nvCxnSpPr>
          <p:cNvPr id="14" name="Straight Connector 13"/>
          <p:cNvCxnSpPr/>
          <p:nvPr/>
        </p:nvCxnSpPr>
        <p:spPr>
          <a:xfrm>
            <a:off x="3217333" y="882650"/>
            <a:ext cx="0" cy="3213100"/>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pic>
        <p:nvPicPr>
          <p:cNvPr id="10" name="Picture 9" descr="Test Cloud Logo Color Capital Letters.png"/>
          <p:cNvPicPr>
            <a:picLocks noChangeAspect="1"/>
          </p:cNvPicPr>
          <p:nvPr/>
        </p:nvPicPr>
        <p:blipFill rotWithShape="1">
          <a:blip r:embed="rId5">
            <a:extLst>
              <a:ext uri="{28A0092B-C50C-407E-A947-70E740481C1C}">
                <a14:useLocalDpi xmlns:a14="http://schemas.microsoft.com/office/drawing/2010/main" val="0"/>
              </a:ext>
            </a:extLst>
          </a:blip>
          <a:srcRect r="85353"/>
          <a:stretch/>
        </p:blipFill>
        <p:spPr>
          <a:xfrm>
            <a:off x="1108570" y="2224931"/>
            <a:ext cx="1126630" cy="1025588"/>
          </a:xfrm>
          <a:prstGeom prst="rect">
            <a:avLst/>
          </a:prstGeom>
        </p:spPr>
      </p:pic>
    </p:spTree>
    <p:extLst>
      <p:ext uri="{BB962C8B-B14F-4D97-AF65-F5344CB8AC3E}">
        <p14:creationId xmlns:p14="http://schemas.microsoft.com/office/powerpoint/2010/main" val="33701311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70555"/>
            <a:ext cx="9440332" cy="5404557"/>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cxnSp>
        <p:nvCxnSpPr>
          <p:cNvPr id="40" name="Straight Connector 39"/>
          <p:cNvCxnSpPr/>
          <p:nvPr/>
        </p:nvCxnSpPr>
        <p:spPr>
          <a:xfrm>
            <a:off x="457200" y="1069358"/>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322" y="1528606"/>
            <a:ext cx="2778064" cy="173733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386" y="2087445"/>
            <a:ext cx="451257" cy="899268"/>
          </a:xfrm>
          <a:prstGeom prst="rect">
            <a:avLst/>
          </a:prstGeom>
        </p:spPr>
      </p:pic>
      <p:sp>
        <p:nvSpPr>
          <p:cNvPr id="21" name="TextBox 20"/>
          <p:cNvSpPr txBox="1"/>
          <p:nvPr/>
        </p:nvSpPr>
        <p:spPr>
          <a:xfrm>
            <a:off x="623350" y="3593161"/>
            <a:ext cx="3933331" cy="867930"/>
          </a:xfrm>
          <a:prstGeom prst="rect">
            <a:avLst/>
          </a:prstGeom>
          <a:noFill/>
        </p:spPr>
        <p:txBody>
          <a:bodyPr wrap="square" rtlCol="0">
            <a:spAutoFit/>
          </a:bodyPr>
          <a:lstStyle/>
          <a:p>
            <a:r>
              <a:rPr lang="en-US" sz="1400" b="1" dirty="0" smtClean="0">
                <a:solidFill>
                  <a:schemeClr val="bg1"/>
                </a:solidFill>
                <a:latin typeface="Arial"/>
                <a:cs typeface="Arial"/>
              </a:rPr>
              <a:t>Local UI Test Authoring</a:t>
            </a:r>
          </a:p>
          <a:p>
            <a:pPr>
              <a:lnSpc>
                <a:spcPct val="50000"/>
              </a:lnSpc>
            </a:pPr>
            <a:endParaRPr lang="en-US" sz="1400" b="1" dirty="0" smtClean="0">
              <a:solidFill>
                <a:schemeClr val="bg1"/>
              </a:solidFill>
              <a:latin typeface="Arial"/>
              <a:cs typeface="Arial"/>
            </a:endParaRPr>
          </a:p>
          <a:p>
            <a:r>
              <a:rPr lang="en-US" sz="1400" dirty="0" smtClean="0">
                <a:solidFill>
                  <a:schemeClr val="bg1"/>
                </a:solidFill>
                <a:latin typeface="Arial"/>
                <a:cs typeface="Arial"/>
              </a:rPr>
              <a:t>Create UI tests and run them locally on simulator or device.</a:t>
            </a:r>
            <a:endParaRPr lang="en-US" sz="1400" dirty="0">
              <a:solidFill>
                <a:schemeClr val="bg1"/>
              </a:solidFill>
              <a:latin typeface="Arial"/>
              <a:cs typeface="Arial"/>
            </a:endParaRPr>
          </a:p>
        </p:txBody>
      </p:sp>
      <p:grpSp>
        <p:nvGrpSpPr>
          <p:cNvPr id="8" name="Group 7"/>
          <p:cNvGrpSpPr/>
          <p:nvPr/>
        </p:nvGrpSpPr>
        <p:grpSpPr>
          <a:xfrm>
            <a:off x="4917376" y="1309609"/>
            <a:ext cx="3173745" cy="2263849"/>
            <a:chOff x="4959162" y="2000357"/>
            <a:chExt cx="3804325" cy="2713645"/>
          </a:xfrm>
        </p:grpSpPr>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9574" y="3388713"/>
              <a:ext cx="353913" cy="69500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023" y="2465937"/>
              <a:ext cx="366160" cy="695006"/>
            </a:xfrm>
            <a:prstGeom prst="rect">
              <a:avLst/>
            </a:prstGeom>
          </p:spPr>
        </p:pic>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9162" y="3094041"/>
              <a:ext cx="715672" cy="956260"/>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4016" y="2000357"/>
              <a:ext cx="584793" cy="975715"/>
            </a:xfrm>
            <a:prstGeom prst="rect">
              <a:avLst/>
            </a:prstGeom>
          </p:spPr>
        </p:pic>
        <p:cxnSp>
          <p:nvCxnSpPr>
            <p:cNvPr id="26" name="Straight Arrow Connector 25"/>
            <p:cNvCxnSpPr/>
            <p:nvPr/>
          </p:nvCxnSpPr>
          <p:spPr>
            <a:xfrm flipV="1">
              <a:off x="7146571" y="3103543"/>
              <a:ext cx="2703" cy="650996"/>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5837900" y="4012716"/>
              <a:ext cx="783735" cy="15494"/>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pic>
          <p:nvPicPr>
            <p:cNvPr id="32" name="Picture 31" descr="Test Cloud Logo.png"/>
            <p:cNvPicPr>
              <a:picLocks noChangeAspect="1"/>
            </p:cNvPicPr>
            <p:nvPr/>
          </p:nvPicPr>
          <p:blipFill rotWithShape="1">
            <a:blip r:embed="rId10">
              <a:extLst>
                <a:ext uri="{28A0092B-C50C-407E-A947-70E740481C1C}">
                  <a14:useLocalDpi xmlns:a14="http://schemas.microsoft.com/office/drawing/2010/main" val="0"/>
                </a:ext>
              </a:extLst>
            </a:blip>
            <a:srcRect r="85876"/>
            <a:stretch/>
          </p:blipFill>
          <p:spPr>
            <a:xfrm>
              <a:off x="6538039" y="3573612"/>
              <a:ext cx="1192710" cy="1140390"/>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6414" y="2517815"/>
              <a:ext cx="371338" cy="740005"/>
            </a:xfrm>
            <a:prstGeom prst="rect">
              <a:avLst/>
            </a:prstGeom>
          </p:spPr>
        </p:pic>
        <p:cxnSp>
          <p:nvCxnSpPr>
            <p:cNvPr id="34" name="Straight Arrow Connector 33"/>
            <p:cNvCxnSpPr/>
            <p:nvPr/>
          </p:nvCxnSpPr>
          <p:spPr>
            <a:xfrm flipV="1">
              <a:off x="7452675" y="3291237"/>
              <a:ext cx="700729" cy="478468"/>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p:nvPr/>
          </p:nvCxnSpPr>
          <p:spPr>
            <a:xfrm>
              <a:off x="7452675" y="4028210"/>
              <a:ext cx="802828" cy="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flipH="1" flipV="1">
              <a:off x="6299203" y="3378242"/>
              <a:ext cx="534813" cy="57173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4812925" y="3593161"/>
            <a:ext cx="4033052" cy="1277273"/>
          </a:xfrm>
          <a:prstGeom prst="rect">
            <a:avLst/>
          </a:prstGeom>
          <a:noFill/>
        </p:spPr>
        <p:txBody>
          <a:bodyPr wrap="square" rtlCol="0">
            <a:spAutoFit/>
          </a:bodyPr>
          <a:lstStyle/>
          <a:p>
            <a:r>
              <a:rPr lang="en-US" sz="1400" b="1" dirty="0" smtClean="0">
                <a:solidFill>
                  <a:srgbClr val="FFFFFF"/>
                </a:solidFill>
                <a:latin typeface="Arial"/>
                <a:cs typeface="Arial"/>
              </a:rPr>
              <a:t>Cloud Testing Lab</a:t>
            </a:r>
          </a:p>
          <a:p>
            <a:pPr>
              <a:lnSpc>
                <a:spcPct val="50000"/>
              </a:lnSpc>
            </a:pPr>
            <a:endParaRPr lang="en-US" sz="1400" b="1" dirty="0" smtClean="0">
              <a:solidFill>
                <a:srgbClr val="FFFFFF"/>
              </a:solidFill>
              <a:latin typeface="Arial"/>
              <a:cs typeface="Arial"/>
            </a:endParaRPr>
          </a:p>
          <a:p>
            <a:r>
              <a:rPr lang="en-US" sz="1400" dirty="0" smtClean="0">
                <a:solidFill>
                  <a:srgbClr val="FFFFFF"/>
                </a:solidFill>
                <a:latin typeface="Arial"/>
                <a:cs typeface="Arial"/>
              </a:rPr>
              <a:t>Over 1,000  real, non-jail broken devices available on-demand from the web UI or as part of your CI. Automatic performance monitoring and beautiful reports.</a:t>
            </a:r>
            <a:endParaRPr lang="en-US" sz="1400" dirty="0">
              <a:solidFill>
                <a:srgbClr val="FFFFFF"/>
              </a:solidFill>
              <a:latin typeface="Arial"/>
              <a:cs typeface="Arial"/>
            </a:endParaRPr>
          </a:p>
        </p:txBody>
      </p:sp>
      <p:pic>
        <p:nvPicPr>
          <p:cNvPr id="43" name="Picture 42" descr="Test Cloud Logo Color Capital Letter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486" y="291402"/>
            <a:ext cx="4142261" cy="552301"/>
          </a:xfrm>
          <a:prstGeom prst="rect">
            <a:avLst/>
          </a:prstGeom>
        </p:spPr>
      </p:pic>
      <p:sp>
        <p:nvSpPr>
          <p:cNvPr id="27" name="TextBox 26"/>
          <p:cNvSpPr txBox="1">
            <a:spLocks noChangeArrowheads="1"/>
          </p:cNvSpPr>
          <p:nvPr/>
        </p:nvSpPr>
        <p:spPr bwMode="auto">
          <a:xfrm>
            <a:off x="4431530" y="328804"/>
            <a:ext cx="5862013"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000" dirty="0" smtClean="0">
                <a:solidFill>
                  <a:schemeClr val="bg1"/>
                </a:solidFill>
                <a:latin typeface="Arial"/>
                <a:cs typeface="Arial"/>
              </a:rPr>
              <a:t>The End-to-End Mobile Quality Solution</a:t>
            </a:r>
            <a:endParaRPr lang="en-US" sz="2000" dirty="0">
              <a:solidFill>
                <a:schemeClr val="bg1"/>
              </a:solidFill>
              <a:latin typeface="Arial"/>
              <a:cs typeface="Arial"/>
            </a:endParaRPr>
          </a:p>
        </p:txBody>
      </p:sp>
    </p:spTree>
    <p:extLst>
      <p:ext uri="{BB962C8B-B14F-4D97-AF65-F5344CB8AC3E}">
        <p14:creationId xmlns:p14="http://schemas.microsoft.com/office/powerpoint/2010/main" val="30787426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47131" y="238943"/>
            <a:ext cx="6695997" cy="395264"/>
          </a:xfrm>
        </p:spPr>
        <p:txBody>
          <a:bodyPr>
            <a:noAutofit/>
          </a:bodyPr>
          <a:lstStyle/>
          <a:p>
            <a:r>
              <a:rPr lang="en-US" sz="2400" dirty="0" smtClean="0">
                <a:solidFill>
                  <a:srgbClr val="FFFFFF"/>
                </a:solidFill>
                <a:latin typeface="Arial"/>
                <a:cs typeface="Arial"/>
              </a:rPr>
              <a:t>Automate Using Real Programming Languages</a:t>
            </a:r>
            <a:endParaRPr lang="en-US" sz="2400" dirty="0">
              <a:solidFill>
                <a:srgbClr val="FFFFFF"/>
              </a:solidFill>
              <a:latin typeface="Arial"/>
              <a:cs typeface="Arial"/>
            </a:endParaRPr>
          </a:p>
        </p:txBody>
      </p:sp>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19" name="Title 1"/>
          <p:cNvSpPr txBox="1">
            <a:spLocks/>
          </p:cNvSpPr>
          <p:nvPr/>
        </p:nvSpPr>
        <p:spPr>
          <a:xfrm>
            <a:off x="886959" y="2259758"/>
            <a:ext cx="3024641" cy="856605"/>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r>
              <a:rPr lang="en-US" sz="7200" dirty="0" smtClean="0">
                <a:solidFill>
                  <a:srgbClr val="FFFFFF"/>
                </a:solidFill>
                <a:latin typeface="Arial"/>
                <a:cs typeface="Arial"/>
              </a:rPr>
              <a:t>Ruby</a:t>
            </a:r>
            <a:endParaRPr lang="en-US" sz="7200" dirty="0">
              <a:solidFill>
                <a:srgbClr val="FFFFFF"/>
              </a:solidFill>
              <a:latin typeface="Arial"/>
              <a:cs typeface="Arial"/>
            </a:endParaRPr>
          </a:p>
        </p:txBody>
      </p:sp>
      <p:cxnSp>
        <p:nvCxnSpPr>
          <p:cNvPr id="18" name="Straight Connector 17"/>
          <p:cNvCxnSpPr/>
          <p:nvPr/>
        </p:nvCxnSpPr>
        <p:spPr>
          <a:xfrm>
            <a:off x="4563533" y="1279811"/>
            <a:ext cx="0" cy="3213100"/>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pic>
        <p:nvPicPr>
          <p:cNvPr id="4" name="Picture 3" descr="c-shar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625" y="2253194"/>
            <a:ext cx="1449500" cy="1124812"/>
          </a:xfrm>
          <a:prstGeom prst="rect">
            <a:avLst/>
          </a:prstGeom>
        </p:spPr>
      </p:pic>
    </p:spTree>
    <p:extLst>
      <p:ext uri="{BB962C8B-B14F-4D97-AF65-F5344CB8AC3E}">
        <p14:creationId xmlns:p14="http://schemas.microsoft.com/office/powerpoint/2010/main" val="3022549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47132" y="238943"/>
            <a:ext cx="7986358" cy="395264"/>
          </a:xfrm>
        </p:spPr>
        <p:txBody>
          <a:bodyPr>
            <a:noAutofit/>
          </a:bodyPr>
          <a:lstStyle/>
          <a:p>
            <a:r>
              <a:rPr lang="en-US" dirty="0">
                <a:solidFill>
                  <a:schemeClr val="bg1"/>
                </a:solidFill>
                <a:latin typeface="Arial"/>
                <a:cs typeface="Arial"/>
              </a:rPr>
              <a:t>Author Flexible Tests that Adapt to UI Changes</a:t>
            </a:r>
            <a:endParaRPr lang="en-US" sz="2400" dirty="0">
              <a:solidFill>
                <a:schemeClr val="bg1"/>
              </a:solidFill>
              <a:latin typeface="Arial"/>
              <a:cs typeface="Arial"/>
            </a:endParaRPr>
          </a:p>
        </p:txBody>
      </p:sp>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pic>
        <p:nvPicPr>
          <p:cNvPr id="7" name="Picture 6" descr="iphone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5482" y="889000"/>
            <a:ext cx="1940188" cy="3918976"/>
          </a:xfrm>
          <a:prstGeom prst="rect">
            <a:avLst/>
          </a:prstGeom>
        </p:spPr>
      </p:pic>
      <p:pic>
        <p:nvPicPr>
          <p:cNvPr id="8" name="Picture 7" descr="iphone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9309" y="889000"/>
            <a:ext cx="1940187" cy="3918976"/>
          </a:xfrm>
          <a:prstGeom prst="rect">
            <a:avLst/>
          </a:prstGeom>
        </p:spPr>
      </p:pic>
      <p:sp>
        <p:nvSpPr>
          <p:cNvPr id="21" name="Content Placeholder 2"/>
          <p:cNvSpPr txBox="1">
            <a:spLocks/>
          </p:cNvSpPr>
          <p:nvPr/>
        </p:nvSpPr>
        <p:spPr>
          <a:xfrm>
            <a:off x="3550707" y="2022219"/>
            <a:ext cx="2564782" cy="1593153"/>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10000"/>
              <a:buNone/>
            </a:pPr>
            <a:r>
              <a:rPr lang="en-US" sz="1800" noProof="1" smtClean="0">
                <a:solidFill>
                  <a:srgbClr val="FFFFFF"/>
                </a:solidFill>
                <a:latin typeface="Arial"/>
                <a:cs typeface="Arial"/>
              </a:rPr>
              <a:t>Object-level user interface testing</a:t>
            </a:r>
          </a:p>
          <a:p>
            <a:pPr marL="0" indent="0">
              <a:lnSpc>
                <a:spcPct val="50000"/>
              </a:lnSpc>
              <a:buSzPct val="110000"/>
              <a:buNone/>
            </a:pPr>
            <a:endParaRPr lang="en-US" sz="1800" noProof="1" smtClean="0">
              <a:solidFill>
                <a:srgbClr val="FFFFFF"/>
              </a:solidFill>
              <a:latin typeface="Arial"/>
              <a:cs typeface="Arial"/>
            </a:endParaRPr>
          </a:p>
          <a:p>
            <a:pPr marL="0" indent="0">
              <a:buSzPct val="110000"/>
              <a:buNone/>
            </a:pPr>
            <a:r>
              <a:rPr lang="en-US" sz="1800" noProof="1" smtClean="0">
                <a:solidFill>
                  <a:srgbClr val="FFFFFF"/>
                </a:solidFill>
                <a:latin typeface="Arial"/>
                <a:cs typeface="Arial"/>
              </a:rPr>
              <a:t>Tests adapt as user interface changes</a:t>
            </a:r>
          </a:p>
        </p:txBody>
      </p:sp>
    </p:spTree>
    <p:extLst>
      <p:ext uri="{BB962C8B-B14F-4D97-AF65-F5344CB8AC3E}">
        <p14:creationId xmlns:p14="http://schemas.microsoft.com/office/powerpoint/2010/main" val="3043304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live b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83284"/>
            <a:ext cx="9315824" cy="5197686"/>
          </a:xfrm>
          <a:prstGeom prst="rect">
            <a:avLst/>
          </a:prstGeom>
        </p:spPr>
      </p:pic>
      <p:pic>
        <p:nvPicPr>
          <p:cNvPr id="6" name="Picture 5" descr="drak blue bg.png"/>
          <p:cNvPicPr>
            <a:picLocks noChangeAspect="1"/>
          </p:cNvPicPr>
          <p:nvPr/>
        </p:nvPicPr>
        <p:blipFill>
          <a:blip r:embed="rId4">
            <a:alphaModFix/>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509577" y="3499556"/>
            <a:ext cx="10286275" cy="1954397"/>
          </a:xfrm>
          <a:prstGeom prst="rect">
            <a:avLst/>
          </a:prstGeom>
        </p:spPr>
      </p:pic>
      <p:cxnSp>
        <p:nvCxnSpPr>
          <p:cNvPr id="5" name="Straight Connector 4"/>
          <p:cNvCxnSpPr/>
          <p:nvPr/>
        </p:nvCxnSpPr>
        <p:spPr>
          <a:xfrm>
            <a:off x="-711200" y="3488946"/>
            <a:ext cx="10487898" cy="0"/>
          </a:xfrm>
          <a:prstGeom prst="line">
            <a:avLst/>
          </a:prstGeom>
          <a:ln w="38100" cmpd="sng">
            <a:solidFill>
              <a:srgbClr val="FFFFFF"/>
            </a:solidFill>
          </a:ln>
        </p:spPr>
        <p:style>
          <a:lnRef idx="1">
            <a:schemeClr val="dk1"/>
          </a:lnRef>
          <a:fillRef idx="0">
            <a:schemeClr val="dk1"/>
          </a:fillRef>
          <a:effectRef idx="0">
            <a:schemeClr val="dk1"/>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929" y="939800"/>
            <a:ext cx="2286060" cy="1429650"/>
          </a:xfrm>
          <a:prstGeom prst="rect">
            <a:avLst/>
          </a:prstGeom>
        </p:spPr>
      </p:pic>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364" y="1406823"/>
            <a:ext cx="371338" cy="740005"/>
          </a:xfrm>
          <a:prstGeom prst="rect">
            <a:avLst/>
          </a:prstGeom>
        </p:spPr>
      </p:pic>
      <p:sp>
        <p:nvSpPr>
          <p:cNvPr id="28" name="Right Arrow 27"/>
          <p:cNvSpPr/>
          <p:nvPr/>
        </p:nvSpPr>
        <p:spPr>
          <a:xfrm>
            <a:off x="2979557" y="1608224"/>
            <a:ext cx="254000" cy="296333"/>
          </a:xfrm>
          <a:prstGeom prst="rightArrow">
            <a:avLst/>
          </a:prstGeom>
          <a:solidFill>
            <a:srgbClr val="FFFF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4286" y="296419"/>
            <a:ext cx="353913" cy="695005"/>
          </a:xfrm>
          <a:prstGeom prst="rect">
            <a:avLst/>
          </a:prstGeom>
        </p:spPr>
      </p:pic>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77308" y="1183367"/>
            <a:ext cx="366160" cy="695006"/>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46422" y="2206040"/>
            <a:ext cx="715672" cy="956260"/>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82062" y="1792885"/>
            <a:ext cx="584793" cy="975715"/>
          </a:xfrm>
          <a:prstGeom prst="rect">
            <a:avLst/>
          </a:prstGeom>
        </p:spPr>
      </p:pic>
      <p:cxnSp>
        <p:nvCxnSpPr>
          <p:cNvPr id="35" name="Straight Arrow Connector 34"/>
          <p:cNvCxnSpPr/>
          <p:nvPr/>
        </p:nvCxnSpPr>
        <p:spPr>
          <a:xfrm flipV="1">
            <a:off x="6248385" y="751170"/>
            <a:ext cx="941090" cy="240254"/>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flipV="1">
            <a:off x="6451585" y="1218648"/>
            <a:ext cx="1480290" cy="188175"/>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7" name="Straight Arrow Connector 36"/>
          <p:cNvCxnSpPr/>
          <p:nvPr/>
        </p:nvCxnSpPr>
        <p:spPr>
          <a:xfrm>
            <a:off x="7668199" y="1560521"/>
            <a:ext cx="973428" cy="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8" name="Straight Arrow Connector 37"/>
          <p:cNvCxnSpPr/>
          <p:nvPr/>
        </p:nvCxnSpPr>
        <p:spPr>
          <a:xfrm>
            <a:off x="6701938" y="1792885"/>
            <a:ext cx="1108282" cy="111672"/>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39" name="Straight Arrow Connector 38"/>
          <p:cNvCxnSpPr/>
          <p:nvPr/>
        </p:nvCxnSpPr>
        <p:spPr>
          <a:xfrm>
            <a:off x="6251088" y="2206040"/>
            <a:ext cx="680598" cy="298242"/>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pic>
        <p:nvPicPr>
          <p:cNvPr id="40" name="Picture 39" descr="Test Cloud Logo.png"/>
          <p:cNvPicPr>
            <a:picLocks noChangeAspect="1"/>
          </p:cNvPicPr>
          <p:nvPr/>
        </p:nvPicPr>
        <p:blipFill rotWithShape="1">
          <a:blip r:embed="rId12">
            <a:extLst>
              <a:ext uri="{28A0092B-C50C-407E-A947-70E740481C1C}">
                <a14:useLocalDpi xmlns:a14="http://schemas.microsoft.com/office/drawing/2010/main" val="0"/>
              </a:ext>
            </a:extLst>
          </a:blip>
          <a:srcRect r="85876"/>
          <a:stretch/>
        </p:blipFill>
        <p:spPr>
          <a:xfrm>
            <a:off x="4711686" y="898823"/>
            <a:ext cx="1955800" cy="1870007"/>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08096" y="621421"/>
            <a:ext cx="371338" cy="740005"/>
          </a:xfrm>
          <a:prstGeom prst="rect">
            <a:avLst/>
          </a:prstGeom>
        </p:spPr>
      </p:pic>
      <p:sp>
        <p:nvSpPr>
          <p:cNvPr id="20" name="Right Arrow 19"/>
          <p:cNvSpPr/>
          <p:nvPr/>
        </p:nvSpPr>
        <p:spPr>
          <a:xfrm>
            <a:off x="4436754" y="1608224"/>
            <a:ext cx="236832" cy="276304"/>
          </a:xfrm>
          <a:prstGeom prst="rightArrow">
            <a:avLst/>
          </a:prstGeom>
          <a:solidFill>
            <a:srgbClr val="FFFF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p:cNvGrpSpPr/>
          <p:nvPr/>
        </p:nvGrpSpPr>
        <p:grpSpPr>
          <a:xfrm>
            <a:off x="3314461" y="939800"/>
            <a:ext cx="1012252" cy="1419535"/>
            <a:chOff x="3353303" y="2551484"/>
            <a:chExt cx="1510838" cy="2118727"/>
          </a:xfrm>
          <a:solidFill>
            <a:schemeClr val="bg1"/>
          </a:solidFill>
        </p:grpSpPr>
        <p:sp>
          <p:nvSpPr>
            <p:cNvPr id="22" name="Rectangle 21"/>
            <p:cNvSpPr/>
            <p:nvPr/>
          </p:nvSpPr>
          <p:spPr>
            <a:xfrm>
              <a:off x="3353303" y="2551484"/>
              <a:ext cx="1510838" cy="2118727"/>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a:p>
          </p:txBody>
        </p:sp>
        <p:sp>
          <p:nvSpPr>
            <p:cNvPr id="24" name="Rectangle 23"/>
            <p:cNvSpPr/>
            <p:nvPr/>
          </p:nvSpPr>
          <p:spPr>
            <a:xfrm>
              <a:off x="3557326" y="2831628"/>
              <a:ext cx="1118419"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22441"/>
                  </a:solidFill>
                  <a:latin typeface="Helvetica Light"/>
                  <a:cs typeface="Helvetica Light"/>
                </a:rPr>
                <a:t>Jenkins</a:t>
              </a:r>
              <a:endParaRPr lang="en-US" sz="1100" b="1" dirty="0">
                <a:solidFill>
                  <a:srgbClr val="022441"/>
                </a:solidFill>
                <a:latin typeface="Helvetica Light"/>
                <a:cs typeface="Helvetica Light"/>
              </a:endParaRPr>
            </a:p>
          </p:txBody>
        </p:sp>
        <p:sp>
          <p:nvSpPr>
            <p:cNvPr id="25" name="Rectangle 24"/>
            <p:cNvSpPr/>
            <p:nvPr/>
          </p:nvSpPr>
          <p:spPr>
            <a:xfrm>
              <a:off x="3557326" y="3377694"/>
              <a:ext cx="1118421"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solidFill>
                    <a:srgbClr val="022441"/>
                  </a:solidFill>
                  <a:latin typeface="Helvetica Light"/>
                  <a:cs typeface="Helvetica Light"/>
                </a:rPr>
                <a:t>TFS</a:t>
              </a:r>
              <a:endParaRPr lang="en-US" sz="1100" b="1" dirty="0">
                <a:solidFill>
                  <a:srgbClr val="022441"/>
                </a:solidFill>
                <a:latin typeface="Helvetica Light"/>
                <a:cs typeface="Helvetica Light"/>
              </a:endParaRPr>
            </a:p>
          </p:txBody>
        </p:sp>
        <p:sp>
          <p:nvSpPr>
            <p:cNvPr id="26" name="Rectangle 25"/>
            <p:cNvSpPr/>
            <p:nvPr/>
          </p:nvSpPr>
          <p:spPr>
            <a:xfrm>
              <a:off x="3557326" y="3921982"/>
              <a:ext cx="1118422" cy="427886"/>
            </a:xfrm>
            <a:prstGeom prst="rect">
              <a:avLst/>
            </a:prstGeom>
            <a:grp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smtClean="0">
                  <a:solidFill>
                    <a:srgbClr val="022441"/>
                  </a:solidFill>
                  <a:latin typeface="Helvetica Light"/>
                  <a:cs typeface="Helvetica Light"/>
                </a:rPr>
                <a:t>TeamCity</a:t>
              </a:r>
              <a:endParaRPr lang="en-US" sz="900" b="1" dirty="0">
                <a:solidFill>
                  <a:srgbClr val="022441"/>
                </a:solidFill>
                <a:latin typeface="Helvetica Light"/>
                <a:cs typeface="Helvetica Light"/>
              </a:endParaRPr>
            </a:p>
          </p:txBody>
        </p:sp>
      </p:grpSp>
      <p:sp>
        <p:nvSpPr>
          <p:cNvPr id="30" name="Content Placeholder 1"/>
          <p:cNvSpPr>
            <a:spLocks noGrp="1"/>
          </p:cNvSpPr>
          <p:nvPr>
            <p:ph idx="1"/>
          </p:nvPr>
        </p:nvSpPr>
        <p:spPr>
          <a:xfrm>
            <a:off x="254000" y="3658440"/>
            <a:ext cx="8580967" cy="1348951"/>
          </a:xfrm>
        </p:spPr>
        <p:txBody>
          <a:bodyPr>
            <a:normAutofit fontScale="92500" lnSpcReduction="10000"/>
          </a:bodyPr>
          <a:lstStyle/>
          <a:p>
            <a:pPr marL="0" indent="0" algn="ctr">
              <a:lnSpc>
                <a:spcPct val="120000"/>
              </a:lnSpc>
              <a:buNone/>
            </a:pPr>
            <a:r>
              <a:rPr lang="en-US" sz="2600" dirty="0" smtClean="0">
                <a:solidFill>
                  <a:srgbClr val="FFFFFF"/>
                </a:solidFill>
                <a:latin typeface="Arial"/>
                <a:cs typeface="Arial"/>
              </a:rPr>
              <a:t>Incorporate Xamarin Test Cloud into continuous integration environments to shorten the feedback cycle and prevent users from finding regressions</a:t>
            </a:r>
            <a:endParaRPr lang="en-US" sz="2600" dirty="0">
              <a:solidFill>
                <a:srgbClr val="FFFFFF"/>
              </a:solidFill>
              <a:latin typeface="Arial"/>
              <a:cs typeface="Arial"/>
            </a:endParaRPr>
          </a:p>
        </p:txBody>
      </p:sp>
      <p:sp>
        <p:nvSpPr>
          <p:cNvPr id="2" name="Rectangle 1"/>
          <p:cNvSpPr/>
          <p:nvPr/>
        </p:nvSpPr>
        <p:spPr>
          <a:xfrm>
            <a:off x="7122800" y="2321235"/>
            <a:ext cx="586100" cy="726765"/>
          </a:xfrm>
          <a:prstGeom prst="rect">
            <a:avLst/>
          </a:prstGeom>
          <a:solidFill>
            <a:srgbClr val="FF0000">
              <a:alpha val="8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H="1">
            <a:off x="3794786" y="3022600"/>
            <a:ext cx="3136900" cy="0"/>
          </a:xfrm>
          <a:prstGeom prst="line">
            <a:avLst/>
          </a:prstGeom>
          <a:ln w="12700" cmpd="sng">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H="1" flipV="1">
            <a:off x="3784600" y="2504282"/>
            <a:ext cx="10186" cy="505626"/>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4257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771795" y="6154701"/>
            <a:ext cx="184666" cy="369332"/>
          </a:xfrm>
          <a:prstGeom prst="rect">
            <a:avLst/>
          </a:prstGeom>
          <a:noFill/>
        </p:spPr>
        <p:txBody>
          <a:bodyPr wrap="none" rtlCol="0">
            <a:spAutoFit/>
          </a:bodyPr>
          <a:lstStyle/>
          <a:p>
            <a:endParaRPr lang="en-US" dirty="0"/>
          </a:p>
        </p:txBody>
      </p:sp>
      <p:sp>
        <p:nvSpPr>
          <p:cNvPr id="13" name="TextBox 12"/>
          <p:cNvSpPr txBox="1"/>
          <p:nvPr/>
        </p:nvSpPr>
        <p:spPr>
          <a:xfrm>
            <a:off x="10775950" y="13335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019" y="4361026"/>
            <a:ext cx="990600" cy="228906"/>
          </a:xfrm>
          <a:prstGeom prst="rect">
            <a:avLst/>
          </a:prstGeom>
        </p:spPr>
      </p:pic>
      <p:pic>
        <p:nvPicPr>
          <p:cNvPr id="12" name="Picture 11"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69849" y="-18494"/>
            <a:ext cx="9213849" cy="5187950"/>
          </a:xfrm>
          <a:prstGeom prst="rect">
            <a:avLst/>
          </a:prstGeom>
        </p:spPr>
      </p:pic>
      <p:sp>
        <p:nvSpPr>
          <p:cNvPr id="15" name="Title 1"/>
          <p:cNvSpPr txBox="1">
            <a:spLocks/>
          </p:cNvSpPr>
          <p:nvPr/>
        </p:nvSpPr>
        <p:spPr>
          <a:xfrm>
            <a:off x="306356" y="3109087"/>
            <a:ext cx="2080737" cy="688398"/>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Give us your app and test use cases</a:t>
            </a:r>
            <a:endParaRPr lang="en-US" sz="1600" dirty="0">
              <a:solidFill>
                <a:srgbClr val="FFFFFF"/>
              </a:solidFill>
              <a:latin typeface="Arial"/>
              <a:cs typeface="Arial"/>
            </a:endParaRPr>
          </a:p>
          <a:p>
            <a:endParaRPr lang="en-US" sz="1600" dirty="0">
              <a:solidFill>
                <a:srgbClr val="FFFFFF"/>
              </a:solidFill>
              <a:latin typeface="Arial"/>
              <a:cs typeface="Arial"/>
            </a:endParaRPr>
          </a:p>
        </p:txBody>
      </p:sp>
      <p:sp>
        <p:nvSpPr>
          <p:cNvPr id="16" name="Title 1"/>
          <p:cNvSpPr txBox="1">
            <a:spLocks/>
          </p:cNvSpPr>
          <p:nvPr/>
        </p:nvSpPr>
        <p:spPr>
          <a:xfrm>
            <a:off x="2653383" y="1081130"/>
            <a:ext cx="1955800" cy="6921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endParaRPr lang="en-US" sz="1600" dirty="0">
              <a:solidFill>
                <a:srgbClr val="FFFFFF"/>
              </a:solidFill>
              <a:latin typeface="Arial"/>
              <a:cs typeface="Arial"/>
            </a:endParaRPr>
          </a:p>
        </p:txBody>
      </p:sp>
      <p:sp>
        <p:nvSpPr>
          <p:cNvPr id="18" name="Title 1"/>
          <p:cNvSpPr txBox="1">
            <a:spLocks/>
          </p:cNvSpPr>
          <p:nvPr/>
        </p:nvSpPr>
        <p:spPr>
          <a:xfrm>
            <a:off x="2710227" y="2999279"/>
            <a:ext cx="1841589" cy="6921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Xamarin </a:t>
            </a:r>
            <a:br>
              <a:rPr lang="en-US" sz="1600" dirty="0" smtClean="0">
                <a:solidFill>
                  <a:srgbClr val="FFFFFF"/>
                </a:solidFill>
                <a:latin typeface="Arial"/>
                <a:cs typeface="Arial"/>
              </a:rPr>
            </a:br>
            <a:r>
              <a:rPr lang="en-US" sz="1600" dirty="0" smtClean="0">
                <a:solidFill>
                  <a:srgbClr val="FFFFFF"/>
                </a:solidFill>
                <a:latin typeface="Arial"/>
                <a:cs typeface="Arial"/>
              </a:rPr>
              <a:t>authors tests</a:t>
            </a:r>
            <a:endParaRPr lang="en-US" sz="1600" dirty="0">
              <a:solidFill>
                <a:srgbClr val="FFFFFF"/>
              </a:solidFill>
              <a:latin typeface="Arial"/>
              <a:cs typeface="Arial"/>
            </a:endParaRPr>
          </a:p>
        </p:txBody>
      </p:sp>
      <p:sp>
        <p:nvSpPr>
          <p:cNvPr id="19" name="Title 1"/>
          <p:cNvSpPr txBox="1">
            <a:spLocks/>
          </p:cNvSpPr>
          <p:nvPr/>
        </p:nvSpPr>
        <p:spPr>
          <a:xfrm>
            <a:off x="4907747" y="2912712"/>
            <a:ext cx="1855117" cy="69215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Xamarin Test Cloud executes the tests</a:t>
            </a:r>
            <a:endParaRPr lang="en-US" sz="1600" dirty="0">
              <a:solidFill>
                <a:srgbClr val="FFFFFF"/>
              </a:solidFill>
              <a:latin typeface="Arial"/>
              <a:cs typeface="Arial"/>
            </a:endParaRPr>
          </a:p>
        </p:txBody>
      </p:sp>
      <p:sp>
        <p:nvSpPr>
          <p:cNvPr id="20" name="Title 1"/>
          <p:cNvSpPr txBox="1">
            <a:spLocks/>
          </p:cNvSpPr>
          <p:nvPr/>
        </p:nvSpPr>
        <p:spPr>
          <a:xfrm>
            <a:off x="7137686" y="2846153"/>
            <a:ext cx="1726583" cy="1112291"/>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You receive clear, actionable reports of your app on device</a:t>
            </a:r>
            <a:endParaRPr lang="en-US" sz="1600" dirty="0">
              <a:solidFill>
                <a:srgbClr val="FFFFFF"/>
              </a:solidFill>
              <a:latin typeface="Arial"/>
              <a:cs typeface="Arial"/>
            </a:endParaRPr>
          </a:p>
        </p:txBody>
      </p:sp>
      <p:pic>
        <p:nvPicPr>
          <p:cNvPr id="54" name="Picture 53" descr="rep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7930" y="1871296"/>
            <a:ext cx="1007966" cy="761711"/>
          </a:xfrm>
          <a:prstGeom prst="rect">
            <a:avLst/>
          </a:prstGeom>
        </p:spPr>
      </p:pic>
      <p:pic>
        <p:nvPicPr>
          <p:cNvPr id="7" name="Picture 6" descr="app 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085" y="2282740"/>
            <a:ext cx="1295791" cy="579195"/>
          </a:xfrm>
          <a:prstGeom prst="rect">
            <a:avLst/>
          </a:prstGeom>
        </p:spPr>
      </p:pic>
      <p:sp>
        <p:nvSpPr>
          <p:cNvPr id="25" name="TextBox 24"/>
          <p:cNvSpPr txBox="1"/>
          <p:nvPr/>
        </p:nvSpPr>
        <p:spPr>
          <a:xfrm>
            <a:off x="3716867" y="6278033"/>
            <a:ext cx="184666" cy="369332"/>
          </a:xfrm>
          <a:prstGeom prst="rect">
            <a:avLst/>
          </a:prstGeom>
          <a:noFill/>
        </p:spPr>
        <p:txBody>
          <a:bodyPr wrap="none" rtlCol="0">
            <a:spAutoFit/>
          </a:bodyPr>
          <a:lstStyle/>
          <a:p>
            <a:endParaRPr lang="en-US" dirty="0"/>
          </a:p>
        </p:txBody>
      </p:sp>
      <p:grpSp>
        <p:nvGrpSpPr>
          <p:cNvPr id="35" name="Group 34"/>
          <p:cNvGrpSpPr/>
          <p:nvPr/>
        </p:nvGrpSpPr>
        <p:grpSpPr>
          <a:xfrm>
            <a:off x="4551816" y="1338264"/>
            <a:ext cx="2179184" cy="1554423"/>
            <a:chOff x="4959162" y="2000357"/>
            <a:chExt cx="3804325" cy="2713645"/>
          </a:xfrm>
        </p:grpSpPr>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9574" y="3388713"/>
              <a:ext cx="353913" cy="695005"/>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9023" y="2465937"/>
              <a:ext cx="366160" cy="695006"/>
            </a:xfrm>
            <a:prstGeom prst="rect">
              <a:avLst/>
            </a:prstGeom>
          </p:spPr>
        </p:pic>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9162" y="3094041"/>
              <a:ext cx="715672" cy="956260"/>
            </a:xfrm>
            <a:prstGeom prst="rect">
              <a:avLst/>
            </a:prstGeom>
          </p:spPr>
        </p:pic>
        <p:pic>
          <p:nvPicPr>
            <p:cNvPr id="43" name="Picture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4016" y="2000357"/>
              <a:ext cx="584793" cy="975715"/>
            </a:xfrm>
            <a:prstGeom prst="rect">
              <a:avLst/>
            </a:prstGeom>
          </p:spPr>
        </p:pic>
        <p:cxnSp>
          <p:nvCxnSpPr>
            <p:cNvPr id="44" name="Straight Arrow Connector 43"/>
            <p:cNvCxnSpPr/>
            <p:nvPr/>
          </p:nvCxnSpPr>
          <p:spPr>
            <a:xfrm flipV="1">
              <a:off x="7146571" y="3103543"/>
              <a:ext cx="2703" cy="650996"/>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H="1">
              <a:off x="5837900" y="4012716"/>
              <a:ext cx="783735" cy="15494"/>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pic>
          <p:nvPicPr>
            <p:cNvPr id="47" name="Picture 46" descr="Test Cloud Logo.png"/>
            <p:cNvPicPr>
              <a:picLocks noChangeAspect="1"/>
            </p:cNvPicPr>
            <p:nvPr/>
          </p:nvPicPr>
          <p:blipFill rotWithShape="1">
            <a:blip r:embed="rId11">
              <a:extLst>
                <a:ext uri="{28A0092B-C50C-407E-A947-70E740481C1C}">
                  <a14:useLocalDpi xmlns:a14="http://schemas.microsoft.com/office/drawing/2010/main" val="0"/>
                </a:ext>
              </a:extLst>
            </a:blip>
            <a:srcRect r="85876"/>
            <a:stretch/>
          </p:blipFill>
          <p:spPr>
            <a:xfrm>
              <a:off x="6538039" y="3573612"/>
              <a:ext cx="1192710" cy="1140390"/>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6414" y="2517815"/>
              <a:ext cx="371338" cy="740005"/>
            </a:xfrm>
            <a:prstGeom prst="rect">
              <a:avLst/>
            </a:prstGeom>
          </p:spPr>
        </p:pic>
        <p:cxnSp>
          <p:nvCxnSpPr>
            <p:cNvPr id="49" name="Straight Arrow Connector 48"/>
            <p:cNvCxnSpPr/>
            <p:nvPr/>
          </p:nvCxnSpPr>
          <p:spPr>
            <a:xfrm flipV="1">
              <a:off x="7452675" y="3291237"/>
              <a:ext cx="700729" cy="478468"/>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7452675" y="4028210"/>
              <a:ext cx="802828" cy="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flipH="1" flipV="1">
              <a:off x="6299203" y="3378242"/>
              <a:ext cx="534813" cy="571730"/>
            </a:xfrm>
            <a:prstGeom prst="straightConnector1">
              <a:avLst/>
            </a:prstGeom>
            <a:ln w="9525" cmpd="sng">
              <a:solidFill>
                <a:srgbClr val="FFFFFF"/>
              </a:solidFill>
              <a:prstDash val="sysDash"/>
              <a:tailEnd type="arrow"/>
            </a:ln>
          </p:spPr>
          <p:style>
            <a:lnRef idx="1">
              <a:schemeClr val="dk1"/>
            </a:lnRef>
            <a:fillRef idx="0">
              <a:schemeClr val="dk1"/>
            </a:fillRef>
            <a:effectRef idx="0">
              <a:schemeClr val="dk1"/>
            </a:effectRef>
            <a:fontRef idx="minor">
              <a:schemeClr val="tx1"/>
            </a:fontRef>
          </p:style>
        </p:cxnSp>
      </p:grpSp>
      <p:pic>
        <p:nvPicPr>
          <p:cNvPr id="10" name="Picture 9" descr="cod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1117" y="1895547"/>
            <a:ext cx="1248150" cy="952185"/>
          </a:xfrm>
          <a:prstGeom prst="rect">
            <a:avLst/>
          </a:prstGeom>
        </p:spPr>
      </p:pic>
      <p:sp>
        <p:nvSpPr>
          <p:cNvPr id="4" name="TextBox 3"/>
          <p:cNvSpPr txBox="1"/>
          <p:nvPr/>
        </p:nvSpPr>
        <p:spPr>
          <a:xfrm>
            <a:off x="772019" y="3931414"/>
            <a:ext cx="675781" cy="492443"/>
          </a:xfrm>
          <a:prstGeom prst="rect">
            <a:avLst/>
          </a:prstGeom>
          <a:noFill/>
        </p:spPr>
        <p:txBody>
          <a:bodyPr wrap="square" rtlCol="0">
            <a:spAutoFit/>
          </a:bodyPr>
          <a:lstStyle/>
          <a:p>
            <a:pPr algn="ctr"/>
            <a:r>
              <a:rPr lang="en-US" sz="2600" dirty="0" smtClean="0">
                <a:solidFill>
                  <a:schemeClr val="bg1"/>
                </a:solidFill>
              </a:rPr>
              <a:t>1 </a:t>
            </a:r>
            <a:endParaRPr lang="en-US" sz="2600" dirty="0">
              <a:solidFill>
                <a:schemeClr val="bg1"/>
              </a:solidFill>
            </a:endParaRPr>
          </a:p>
        </p:txBody>
      </p:sp>
      <p:sp>
        <p:nvSpPr>
          <p:cNvPr id="37" name="TextBox 36"/>
          <p:cNvSpPr txBox="1"/>
          <p:nvPr/>
        </p:nvSpPr>
        <p:spPr>
          <a:xfrm>
            <a:off x="2816719" y="3958444"/>
            <a:ext cx="675781" cy="492443"/>
          </a:xfrm>
          <a:prstGeom prst="rect">
            <a:avLst/>
          </a:prstGeom>
          <a:noFill/>
        </p:spPr>
        <p:txBody>
          <a:bodyPr wrap="square" rtlCol="0">
            <a:spAutoFit/>
          </a:bodyPr>
          <a:lstStyle/>
          <a:p>
            <a:pPr algn="ctr"/>
            <a:r>
              <a:rPr lang="en-US" sz="2600" dirty="0" smtClean="0">
                <a:solidFill>
                  <a:schemeClr val="bg1"/>
                </a:solidFill>
              </a:rPr>
              <a:t>2</a:t>
            </a:r>
            <a:endParaRPr lang="en-US" sz="2600" dirty="0">
              <a:solidFill>
                <a:schemeClr val="bg1"/>
              </a:solidFill>
            </a:endParaRPr>
          </a:p>
        </p:txBody>
      </p:sp>
      <p:sp>
        <p:nvSpPr>
          <p:cNvPr id="38" name="TextBox 37"/>
          <p:cNvSpPr txBox="1"/>
          <p:nvPr/>
        </p:nvSpPr>
        <p:spPr>
          <a:xfrm>
            <a:off x="5305354" y="3958444"/>
            <a:ext cx="675781" cy="492443"/>
          </a:xfrm>
          <a:prstGeom prst="rect">
            <a:avLst/>
          </a:prstGeom>
          <a:noFill/>
        </p:spPr>
        <p:txBody>
          <a:bodyPr wrap="square" rtlCol="0">
            <a:spAutoFit/>
          </a:bodyPr>
          <a:lstStyle/>
          <a:p>
            <a:pPr algn="ctr"/>
            <a:r>
              <a:rPr lang="en-US" sz="2600" dirty="0" smtClean="0">
                <a:solidFill>
                  <a:schemeClr val="bg1"/>
                </a:solidFill>
              </a:rPr>
              <a:t>3</a:t>
            </a:r>
            <a:endParaRPr lang="en-US" sz="2600" dirty="0">
              <a:solidFill>
                <a:schemeClr val="bg1"/>
              </a:solidFill>
            </a:endParaRPr>
          </a:p>
        </p:txBody>
      </p:sp>
      <p:sp>
        <p:nvSpPr>
          <p:cNvPr id="39" name="TextBox 38"/>
          <p:cNvSpPr txBox="1"/>
          <p:nvPr/>
        </p:nvSpPr>
        <p:spPr>
          <a:xfrm>
            <a:off x="7615815" y="3983844"/>
            <a:ext cx="675781" cy="492443"/>
          </a:xfrm>
          <a:prstGeom prst="rect">
            <a:avLst/>
          </a:prstGeom>
          <a:noFill/>
        </p:spPr>
        <p:txBody>
          <a:bodyPr wrap="square" rtlCol="0">
            <a:spAutoFit/>
          </a:bodyPr>
          <a:lstStyle/>
          <a:p>
            <a:pPr algn="ctr"/>
            <a:r>
              <a:rPr lang="en-US" sz="2600" dirty="0" smtClean="0">
                <a:solidFill>
                  <a:schemeClr val="bg1"/>
                </a:solidFill>
              </a:rPr>
              <a:t>4</a:t>
            </a:r>
            <a:endParaRPr lang="en-US" sz="2600" dirty="0">
              <a:solidFill>
                <a:schemeClr val="bg1"/>
              </a:solidFill>
            </a:endParaRPr>
          </a:p>
        </p:txBody>
      </p:sp>
      <p:sp>
        <p:nvSpPr>
          <p:cNvPr id="40" name="Title 1"/>
          <p:cNvSpPr>
            <a:spLocks noGrp="1"/>
          </p:cNvSpPr>
          <p:nvPr>
            <p:ph type="title"/>
          </p:nvPr>
        </p:nvSpPr>
        <p:spPr>
          <a:xfrm>
            <a:off x="347132" y="238943"/>
            <a:ext cx="7050798" cy="395264"/>
          </a:xfrm>
        </p:spPr>
        <p:txBody>
          <a:bodyPr>
            <a:noAutofit/>
          </a:bodyPr>
          <a:lstStyle/>
          <a:p>
            <a:r>
              <a:rPr lang="en-US" dirty="0" err="1" smtClean="0">
                <a:solidFill>
                  <a:srgbClr val="FFFFFF"/>
                </a:solidFill>
                <a:latin typeface="Arial"/>
                <a:cs typeface="Arial"/>
              </a:rPr>
              <a:t>Xamarin</a:t>
            </a:r>
            <a:r>
              <a:rPr lang="en-US" dirty="0" smtClean="0">
                <a:solidFill>
                  <a:srgbClr val="FFFFFF"/>
                </a:solidFill>
                <a:latin typeface="Arial"/>
                <a:cs typeface="Arial"/>
              </a:rPr>
              <a:t> Test Cloud as a Managed Service</a:t>
            </a:r>
            <a:endParaRPr lang="en-US" sz="2400" dirty="0">
              <a:solidFill>
                <a:srgbClr val="FFFFFF"/>
              </a:solidFill>
              <a:latin typeface="Arial"/>
              <a:cs typeface="Arial"/>
            </a:endParaRPr>
          </a:p>
        </p:txBody>
      </p:sp>
    </p:spTree>
    <p:extLst>
      <p:ext uri="{BB962C8B-B14F-4D97-AF65-F5344CB8AC3E}">
        <p14:creationId xmlns:p14="http://schemas.microsoft.com/office/powerpoint/2010/main" val="419781278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33827" y="-128719"/>
            <a:ext cx="9440332" cy="5404557"/>
          </a:xfrm>
          <a:prstGeom prst="rect">
            <a:avLst/>
          </a:prstGeom>
        </p:spPr>
      </p:pic>
      <p:sp>
        <p:nvSpPr>
          <p:cNvPr id="5" name="Content Placeholder 2"/>
          <p:cNvSpPr txBox="1">
            <a:spLocks/>
          </p:cNvSpPr>
          <p:nvPr/>
        </p:nvSpPr>
        <p:spPr>
          <a:xfrm>
            <a:off x="5918200" y="1128843"/>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19" name="Title 2"/>
          <p:cNvSpPr>
            <a:spLocks noGrp="1"/>
          </p:cNvSpPr>
          <p:nvPr>
            <p:ph type="title"/>
          </p:nvPr>
        </p:nvSpPr>
        <p:spPr>
          <a:xfrm>
            <a:off x="1058398" y="1504975"/>
            <a:ext cx="7174822" cy="1803351"/>
          </a:xfrm>
        </p:spPr>
        <p:txBody>
          <a:bodyPr/>
          <a:lstStyle/>
          <a:p>
            <a:pPr algn="ctr"/>
            <a:r>
              <a:rPr lang="en-US" sz="6000" dirty="0" smtClean="0">
                <a:solidFill>
                  <a:schemeClr val="bg1"/>
                </a:solidFill>
                <a:latin typeface="Arial"/>
                <a:cs typeface="Arial"/>
              </a:rPr>
              <a:t>Test Any Native or Hybrid App</a:t>
            </a:r>
            <a:endParaRPr lang="en-US" sz="6000" dirty="0">
              <a:solidFill>
                <a:schemeClr val="bg1"/>
              </a:solidFill>
              <a:latin typeface="Arial"/>
              <a:cs typeface="Arial"/>
            </a:endParaRPr>
          </a:p>
        </p:txBody>
      </p:sp>
    </p:spTree>
    <p:extLst>
      <p:ext uri="{BB962C8B-B14F-4D97-AF65-F5344CB8AC3E}">
        <p14:creationId xmlns:p14="http://schemas.microsoft.com/office/powerpoint/2010/main" val="390099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rak blue bg.png"/>
          <p:cNvPicPr>
            <a:picLocks/>
          </p:cNvPicPr>
          <p:nvPr/>
        </p:nvPicPr>
        <p:blipFill>
          <a:blip r:embed="rId3">
            <a:alphaModFix/>
            <a:extLst>
              <a:ext uri="{28A0092B-C50C-407E-A947-70E740481C1C}">
                <a14:useLocalDpi xmlns:a14="http://schemas.microsoft.com/office/drawing/2010/main" val="0"/>
              </a:ext>
            </a:extLst>
          </a:blip>
          <a:stretch>
            <a:fillRect/>
          </a:stretch>
        </p:blipFill>
        <p:spPr>
          <a:xfrm>
            <a:off x="0" y="0"/>
            <a:ext cx="9174480" cy="5175504"/>
          </a:xfrm>
          <a:prstGeom prst="rect">
            <a:avLst/>
          </a:prstGeom>
        </p:spPr>
      </p:pic>
      <p:sp>
        <p:nvSpPr>
          <p:cNvPr id="5" name="Content Placeholder 2"/>
          <p:cNvSpPr txBox="1">
            <a:spLocks/>
          </p:cNvSpPr>
          <p:nvPr/>
        </p:nvSpPr>
        <p:spPr>
          <a:xfrm>
            <a:off x="5918200" y="1687643"/>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grpSp>
        <p:nvGrpSpPr>
          <p:cNvPr id="2" name="Group 1"/>
          <p:cNvGrpSpPr/>
          <p:nvPr/>
        </p:nvGrpSpPr>
        <p:grpSpPr>
          <a:xfrm>
            <a:off x="590296" y="1152503"/>
            <a:ext cx="1105408" cy="1752475"/>
            <a:chOff x="590296" y="568303"/>
            <a:chExt cx="1105408" cy="1752475"/>
          </a:xfrm>
        </p:grpSpPr>
        <p:pic>
          <p:nvPicPr>
            <p:cNvPr id="8" name="Picture 7" descr="1_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92" y="568303"/>
              <a:ext cx="813816" cy="1271016"/>
            </a:xfrm>
            <a:prstGeom prst="rect">
              <a:avLst/>
            </a:prstGeom>
          </p:spPr>
        </p:pic>
        <p:sp>
          <p:nvSpPr>
            <p:cNvPr id="39" name="TextBox 38"/>
            <p:cNvSpPr txBox="1"/>
            <p:nvPr/>
          </p:nvSpPr>
          <p:spPr>
            <a:xfrm>
              <a:off x="590296" y="1951446"/>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Tap</a:t>
              </a:r>
              <a:endParaRPr lang="en-US" dirty="0">
                <a:solidFill>
                  <a:schemeClr val="bg1"/>
                </a:solidFill>
                <a:latin typeface="Arial"/>
                <a:cs typeface="Arial"/>
              </a:endParaRPr>
            </a:p>
          </p:txBody>
        </p:sp>
      </p:grpSp>
      <p:grpSp>
        <p:nvGrpSpPr>
          <p:cNvPr id="3" name="Group 2"/>
          <p:cNvGrpSpPr/>
          <p:nvPr/>
        </p:nvGrpSpPr>
        <p:grpSpPr>
          <a:xfrm>
            <a:off x="2151185" y="1028700"/>
            <a:ext cx="1105408" cy="1893332"/>
            <a:chOff x="2151185" y="444500"/>
            <a:chExt cx="1105408" cy="1893332"/>
          </a:xfrm>
        </p:grpSpPr>
        <p:pic>
          <p:nvPicPr>
            <p:cNvPr id="25" name="Picture 24" descr="1_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3652" y="444500"/>
              <a:ext cx="800474" cy="1393295"/>
            </a:xfrm>
            <a:prstGeom prst="rect">
              <a:avLst/>
            </a:prstGeom>
          </p:spPr>
        </p:pic>
        <p:sp>
          <p:nvSpPr>
            <p:cNvPr id="40" name="TextBox 39"/>
            <p:cNvSpPr txBox="1"/>
            <p:nvPr/>
          </p:nvSpPr>
          <p:spPr>
            <a:xfrm>
              <a:off x="2151185" y="196850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Scroll</a:t>
              </a:r>
              <a:endParaRPr lang="en-US" dirty="0">
                <a:solidFill>
                  <a:schemeClr val="bg1"/>
                </a:solidFill>
                <a:latin typeface="Arial"/>
                <a:cs typeface="Arial"/>
              </a:endParaRPr>
            </a:p>
          </p:txBody>
        </p:sp>
      </p:grpSp>
      <p:grpSp>
        <p:nvGrpSpPr>
          <p:cNvPr id="4" name="Group 3"/>
          <p:cNvGrpSpPr/>
          <p:nvPr/>
        </p:nvGrpSpPr>
        <p:grpSpPr>
          <a:xfrm>
            <a:off x="3671442" y="1152503"/>
            <a:ext cx="1105408" cy="1774609"/>
            <a:chOff x="3671442" y="568303"/>
            <a:chExt cx="1105408" cy="1774609"/>
          </a:xfrm>
        </p:grpSpPr>
        <p:pic>
          <p:nvPicPr>
            <p:cNvPr id="9" name="Picture 8" descr="1_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23969" y="568303"/>
              <a:ext cx="800355" cy="1263396"/>
            </a:xfrm>
            <a:prstGeom prst="rect">
              <a:avLst/>
            </a:prstGeom>
          </p:spPr>
        </p:pic>
        <p:sp>
          <p:nvSpPr>
            <p:cNvPr id="41" name="TextBox 40"/>
            <p:cNvSpPr txBox="1"/>
            <p:nvPr/>
          </p:nvSpPr>
          <p:spPr>
            <a:xfrm>
              <a:off x="3671442" y="197358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Swipe</a:t>
              </a:r>
              <a:endParaRPr lang="en-US" dirty="0">
                <a:solidFill>
                  <a:schemeClr val="bg1"/>
                </a:solidFill>
                <a:latin typeface="Arial"/>
                <a:cs typeface="Arial"/>
              </a:endParaRPr>
            </a:p>
          </p:txBody>
        </p:sp>
      </p:grpSp>
      <p:grpSp>
        <p:nvGrpSpPr>
          <p:cNvPr id="6" name="Group 5"/>
          <p:cNvGrpSpPr/>
          <p:nvPr/>
        </p:nvGrpSpPr>
        <p:grpSpPr>
          <a:xfrm>
            <a:off x="5384800" y="1161647"/>
            <a:ext cx="1240153" cy="1768005"/>
            <a:chOff x="5384800" y="577447"/>
            <a:chExt cx="1240153" cy="1768005"/>
          </a:xfrm>
        </p:grpSpPr>
        <p:pic>
          <p:nvPicPr>
            <p:cNvPr id="23" name="Picture 22" descr="2_1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4800" y="577447"/>
              <a:ext cx="1066800" cy="1261872"/>
            </a:xfrm>
            <a:prstGeom prst="rect">
              <a:avLst/>
            </a:prstGeom>
          </p:spPr>
        </p:pic>
        <p:sp>
          <p:nvSpPr>
            <p:cNvPr id="42" name="TextBox 41"/>
            <p:cNvSpPr txBox="1"/>
            <p:nvPr/>
          </p:nvSpPr>
          <p:spPr>
            <a:xfrm>
              <a:off x="5519545" y="1976120"/>
              <a:ext cx="1105408" cy="369332"/>
            </a:xfrm>
            <a:prstGeom prst="rect">
              <a:avLst/>
            </a:prstGeom>
            <a:noFill/>
          </p:spPr>
          <p:txBody>
            <a:bodyPr wrap="square" rtlCol="0">
              <a:spAutoFit/>
            </a:bodyPr>
            <a:lstStyle/>
            <a:p>
              <a:pPr algn="ctr"/>
              <a:r>
                <a:rPr lang="en-US" dirty="0" smtClean="0">
                  <a:solidFill>
                    <a:schemeClr val="bg1"/>
                  </a:solidFill>
                  <a:latin typeface="Arial"/>
                  <a:cs typeface="Arial"/>
                </a:rPr>
                <a:t>Pinch</a:t>
              </a:r>
              <a:endParaRPr lang="en-US" dirty="0">
                <a:solidFill>
                  <a:schemeClr val="bg1"/>
                </a:solidFill>
                <a:latin typeface="Arial"/>
                <a:cs typeface="Arial"/>
              </a:endParaRPr>
            </a:p>
          </p:txBody>
        </p:sp>
      </p:grpSp>
      <p:grpSp>
        <p:nvGrpSpPr>
          <p:cNvPr id="7" name="Group 6"/>
          <p:cNvGrpSpPr/>
          <p:nvPr/>
        </p:nvGrpSpPr>
        <p:grpSpPr>
          <a:xfrm>
            <a:off x="7090478" y="1157075"/>
            <a:ext cx="1678872" cy="1764957"/>
            <a:chOff x="7090478" y="572875"/>
            <a:chExt cx="1678872" cy="1764957"/>
          </a:xfrm>
        </p:grpSpPr>
        <p:pic>
          <p:nvPicPr>
            <p:cNvPr id="24" name="Picture 23" descr="3_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55688" y="572875"/>
              <a:ext cx="1182624" cy="1261872"/>
            </a:xfrm>
            <a:prstGeom prst="rect">
              <a:avLst/>
            </a:prstGeom>
          </p:spPr>
        </p:pic>
        <p:sp>
          <p:nvSpPr>
            <p:cNvPr id="43" name="TextBox 42"/>
            <p:cNvSpPr txBox="1"/>
            <p:nvPr/>
          </p:nvSpPr>
          <p:spPr>
            <a:xfrm>
              <a:off x="7090478" y="1968500"/>
              <a:ext cx="1678872" cy="369332"/>
            </a:xfrm>
            <a:prstGeom prst="rect">
              <a:avLst/>
            </a:prstGeom>
            <a:noFill/>
          </p:spPr>
          <p:txBody>
            <a:bodyPr wrap="square" rtlCol="0">
              <a:spAutoFit/>
            </a:bodyPr>
            <a:lstStyle/>
            <a:p>
              <a:pPr algn="ctr"/>
              <a:r>
                <a:rPr lang="en-US" dirty="0" smtClean="0">
                  <a:solidFill>
                    <a:schemeClr val="bg1"/>
                  </a:solidFill>
                  <a:latin typeface="Arial"/>
                  <a:cs typeface="Arial"/>
                </a:rPr>
                <a:t>Multi finger</a:t>
              </a:r>
              <a:endParaRPr lang="en-US" dirty="0">
                <a:solidFill>
                  <a:schemeClr val="bg1"/>
                </a:solidFill>
                <a:latin typeface="Arial"/>
                <a:cs typeface="Arial"/>
              </a:endParaRPr>
            </a:p>
          </p:txBody>
        </p:sp>
      </p:grpSp>
      <p:grpSp>
        <p:nvGrpSpPr>
          <p:cNvPr id="10" name="Group 9"/>
          <p:cNvGrpSpPr/>
          <p:nvPr/>
        </p:nvGrpSpPr>
        <p:grpSpPr>
          <a:xfrm>
            <a:off x="1861724" y="3125607"/>
            <a:ext cx="1569194" cy="1899497"/>
            <a:chOff x="879610" y="2719207"/>
            <a:chExt cx="1569194" cy="1899497"/>
          </a:xfrm>
        </p:grpSpPr>
        <p:pic>
          <p:nvPicPr>
            <p:cNvPr id="29" name="Picture 28" descr="Q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98108" y="2719207"/>
              <a:ext cx="932199" cy="1387957"/>
            </a:xfrm>
            <a:prstGeom prst="rect">
              <a:avLst/>
            </a:prstGeom>
          </p:spPr>
        </p:pic>
        <p:sp>
          <p:nvSpPr>
            <p:cNvPr id="44" name="TextBox 43"/>
            <p:cNvSpPr txBox="1"/>
            <p:nvPr/>
          </p:nvSpPr>
          <p:spPr>
            <a:xfrm>
              <a:off x="879610" y="4249372"/>
              <a:ext cx="1569194" cy="369332"/>
            </a:xfrm>
            <a:prstGeom prst="rect">
              <a:avLst/>
            </a:prstGeom>
            <a:noFill/>
          </p:spPr>
          <p:txBody>
            <a:bodyPr wrap="square" rtlCol="0">
              <a:spAutoFit/>
            </a:bodyPr>
            <a:lstStyle/>
            <a:p>
              <a:pPr algn="ctr"/>
              <a:r>
                <a:rPr lang="en-US" dirty="0" smtClean="0">
                  <a:solidFill>
                    <a:schemeClr val="bg1"/>
                  </a:solidFill>
                  <a:latin typeface="Arial"/>
                  <a:cs typeface="Arial"/>
                </a:rPr>
                <a:t>Text Entry</a:t>
              </a:r>
              <a:endParaRPr lang="en-US" dirty="0">
                <a:solidFill>
                  <a:schemeClr val="bg1"/>
                </a:solidFill>
                <a:latin typeface="Arial"/>
                <a:cs typeface="Arial"/>
              </a:endParaRPr>
            </a:p>
          </p:txBody>
        </p:sp>
      </p:grpSp>
      <p:grpSp>
        <p:nvGrpSpPr>
          <p:cNvPr id="11" name="Group 10"/>
          <p:cNvGrpSpPr/>
          <p:nvPr/>
        </p:nvGrpSpPr>
        <p:grpSpPr>
          <a:xfrm>
            <a:off x="3740925" y="3171123"/>
            <a:ext cx="1569194" cy="1856884"/>
            <a:chOff x="2758811" y="2764723"/>
            <a:chExt cx="1569194" cy="1856884"/>
          </a:xfrm>
        </p:grpSpPr>
        <p:pic>
          <p:nvPicPr>
            <p:cNvPr id="30" name="Picture 29" descr="Bump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4676" y="2764723"/>
              <a:ext cx="1437465" cy="1296924"/>
            </a:xfrm>
            <a:prstGeom prst="rect">
              <a:avLst/>
            </a:prstGeom>
          </p:spPr>
        </p:pic>
        <p:sp>
          <p:nvSpPr>
            <p:cNvPr id="45" name="TextBox 44"/>
            <p:cNvSpPr txBox="1"/>
            <p:nvPr/>
          </p:nvSpPr>
          <p:spPr>
            <a:xfrm>
              <a:off x="2758811" y="4252275"/>
              <a:ext cx="1569194" cy="369332"/>
            </a:xfrm>
            <a:prstGeom prst="rect">
              <a:avLst/>
            </a:prstGeom>
            <a:noFill/>
          </p:spPr>
          <p:txBody>
            <a:bodyPr wrap="square" rtlCol="0">
              <a:spAutoFit/>
            </a:bodyPr>
            <a:lstStyle/>
            <a:p>
              <a:pPr algn="ctr"/>
              <a:r>
                <a:rPr lang="en-US" dirty="0" smtClean="0">
                  <a:solidFill>
                    <a:schemeClr val="bg1"/>
                  </a:solidFill>
                  <a:latin typeface="Arial"/>
                  <a:cs typeface="Arial"/>
                </a:rPr>
                <a:t>Rotation</a:t>
              </a:r>
              <a:endParaRPr lang="en-US" dirty="0">
                <a:solidFill>
                  <a:schemeClr val="bg1"/>
                </a:solidFill>
                <a:latin typeface="Arial"/>
                <a:cs typeface="Arial"/>
              </a:endParaRPr>
            </a:p>
          </p:txBody>
        </p:sp>
      </p:grpSp>
      <p:grpSp>
        <p:nvGrpSpPr>
          <p:cNvPr id="12" name="Group 11"/>
          <p:cNvGrpSpPr/>
          <p:nvPr/>
        </p:nvGrpSpPr>
        <p:grpSpPr>
          <a:xfrm>
            <a:off x="5938624" y="3130996"/>
            <a:ext cx="1226172" cy="1886536"/>
            <a:chOff x="4956510" y="2724596"/>
            <a:chExt cx="1226172" cy="1886536"/>
          </a:xfrm>
        </p:grpSpPr>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6510" y="2724596"/>
              <a:ext cx="1226172" cy="1377179"/>
            </a:xfrm>
            <a:prstGeom prst="rect">
              <a:avLst/>
            </a:prstGeom>
          </p:spPr>
        </p:pic>
        <p:sp>
          <p:nvSpPr>
            <p:cNvPr id="46" name="TextBox 45"/>
            <p:cNvSpPr txBox="1"/>
            <p:nvPr/>
          </p:nvSpPr>
          <p:spPr>
            <a:xfrm>
              <a:off x="5042711" y="4241800"/>
              <a:ext cx="1053769" cy="369332"/>
            </a:xfrm>
            <a:prstGeom prst="rect">
              <a:avLst/>
            </a:prstGeom>
            <a:noFill/>
          </p:spPr>
          <p:txBody>
            <a:bodyPr wrap="square" rtlCol="0">
              <a:spAutoFit/>
            </a:bodyPr>
            <a:lstStyle/>
            <a:p>
              <a:pPr algn="ctr"/>
              <a:r>
                <a:rPr lang="en-US" dirty="0" smtClean="0">
                  <a:solidFill>
                    <a:schemeClr val="bg1"/>
                  </a:solidFill>
                  <a:latin typeface="Arial"/>
                  <a:cs typeface="Arial"/>
                </a:rPr>
                <a:t>GPS</a:t>
              </a:r>
              <a:endParaRPr lang="en-US" dirty="0">
                <a:solidFill>
                  <a:schemeClr val="bg1"/>
                </a:solidFill>
                <a:latin typeface="Arial"/>
                <a:cs typeface="Arial"/>
              </a:endParaRPr>
            </a:p>
          </p:txBody>
        </p:sp>
      </p:grpSp>
      <p:cxnSp>
        <p:nvCxnSpPr>
          <p:cNvPr id="28" name="Straight Connector 27"/>
          <p:cNvCxnSpPr/>
          <p:nvPr/>
        </p:nvCxnSpPr>
        <p:spPr>
          <a:xfrm>
            <a:off x="457200" y="712905"/>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31" name="Picture 30" descr="Test Cloud Logo Color Capital Letter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521" y="157732"/>
            <a:ext cx="4142261" cy="552301"/>
          </a:xfrm>
          <a:prstGeom prst="rect">
            <a:avLst/>
          </a:prstGeom>
        </p:spPr>
      </p:pic>
      <p:sp>
        <p:nvSpPr>
          <p:cNvPr id="33" name="TextBox 32"/>
          <p:cNvSpPr txBox="1">
            <a:spLocks noChangeArrowheads="1"/>
          </p:cNvSpPr>
          <p:nvPr/>
        </p:nvSpPr>
        <p:spPr bwMode="auto">
          <a:xfrm>
            <a:off x="4624324" y="155696"/>
            <a:ext cx="5862013"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000" dirty="0" smtClean="0">
                <a:solidFill>
                  <a:schemeClr val="bg1"/>
                </a:solidFill>
                <a:latin typeface="Arial"/>
                <a:cs typeface="Arial"/>
              </a:rPr>
              <a:t>Examples of  User Interactions</a:t>
            </a:r>
            <a:endParaRPr lang="en-US" sz="2000" dirty="0">
              <a:solidFill>
                <a:schemeClr val="bg1"/>
              </a:solidFill>
              <a:latin typeface="Arial"/>
              <a:cs typeface="Arial"/>
            </a:endParaRPr>
          </a:p>
        </p:txBody>
      </p:sp>
    </p:spTree>
    <p:extLst>
      <p:ext uri="{BB962C8B-B14F-4D97-AF65-F5344CB8AC3E}">
        <p14:creationId xmlns:p14="http://schemas.microsoft.com/office/powerpoint/2010/main" val="90383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47132" y="238943"/>
            <a:ext cx="5480136" cy="395264"/>
          </a:xfrm>
        </p:spPr>
        <p:txBody>
          <a:bodyPr>
            <a:noAutofit/>
          </a:bodyPr>
          <a:lstStyle/>
          <a:p>
            <a:r>
              <a:rPr lang="en-US" dirty="0" smtClean="0">
                <a:solidFill>
                  <a:srgbClr val="FFFFFF"/>
                </a:solidFill>
                <a:latin typeface="Arial"/>
                <a:cs typeface="Arial"/>
              </a:rPr>
              <a:t>Perform Geo-Specific Testing</a:t>
            </a:r>
            <a:endParaRPr lang="en-US" sz="2400" dirty="0">
              <a:solidFill>
                <a:srgbClr val="FFFFFF"/>
              </a:solidFill>
              <a:latin typeface="Arial"/>
              <a:cs typeface="Arial"/>
            </a:endParaRPr>
          </a:p>
        </p:txBody>
      </p:sp>
      <p:sp>
        <p:nvSpPr>
          <p:cNvPr id="5" name="Content Placeholder 2"/>
          <p:cNvSpPr txBox="1">
            <a:spLocks/>
          </p:cNvSpPr>
          <p:nvPr/>
        </p:nvSpPr>
        <p:spPr>
          <a:xfrm>
            <a:off x="64897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21" name="Title 1"/>
          <p:cNvSpPr txBox="1">
            <a:spLocks/>
          </p:cNvSpPr>
          <p:nvPr/>
        </p:nvSpPr>
        <p:spPr>
          <a:xfrm>
            <a:off x="1502832" y="3405476"/>
            <a:ext cx="1574801" cy="3952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Language</a:t>
            </a:r>
            <a:endParaRPr lang="en-US" sz="1600" dirty="0">
              <a:solidFill>
                <a:srgbClr val="FFFFFF"/>
              </a:solidFill>
              <a:latin typeface="Arial"/>
              <a:cs typeface="Arial"/>
            </a:endParaRPr>
          </a:p>
        </p:txBody>
      </p:sp>
      <p:sp>
        <p:nvSpPr>
          <p:cNvPr id="22" name="Title 1"/>
          <p:cNvSpPr txBox="1">
            <a:spLocks/>
          </p:cNvSpPr>
          <p:nvPr/>
        </p:nvSpPr>
        <p:spPr>
          <a:xfrm>
            <a:off x="4523310" y="3405476"/>
            <a:ext cx="2048935" cy="3952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Currency</a:t>
            </a:r>
            <a:endParaRPr lang="en-US" sz="1600" dirty="0">
              <a:solidFill>
                <a:srgbClr val="FFFFFF"/>
              </a:solidFill>
              <a:latin typeface="Arial"/>
              <a:cs typeface="Arial"/>
            </a:endParaRPr>
          </a:p>
        </p:txBody>
      </p:sp>
      <p:cxnSp>
        <p:nvCxnSpPr>
          <p:cNvPr id="43" name="Straight Connector 42"/>
          <p:cNvCxnSpPr/>
          <p:nvPr/>
        </p:nvCxnSpPr>
        <p:spPr>
          <a:xfrm>
            <a:off x="3433233" y="1555495"/>
            <a:ext cx="0" cy="2161372"/>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cxnSp>
        <p:nvCxnSpPr>
          <p:cNvPr id="45" name="Straight Connector 44"/>
          <p:cNvCxnSpPr/>
          <p:nvPr/>
        </p:nvCxnSpPr>
        <p:spPr>
          <a:xfrm>
            <a:off x="6616700" y="1555495"/>
            <a:ext cx="0" cy="2161372"/>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pic>
        <p:nvPicPr>
          <p:cNvPr id="3" name="Picture 2" descr="langu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3235" y="1697605"/>
            <a:ext cx="1620675" cy="1382145"/>
          </a:xfrm>
          <a:prstGeom prst="rect">
            <a:avLst/>
          </a:prstGeom>
        </p:spPr>
      </p:pic>
      <p:pic>
        <p:nvPicPr>
          <p:cNvPr id="11" name="Picture 10" descr="currency.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0850" y="1580895"/>
            <a:ext cx="1566418" cy="1543683"/>
          </a:xfrm>
          <a:prstGeom prst="rect">
            <a:avLst/>
          </a:prstGeom>
        </p:spPr>
      </p:pic>
      <p:sp>
        <p:nvSpPr>
          <p:cNvPr id="13" name="Title 1"/>
          <p:cNvSpPr txBox="1">
            <a:spLocks/>
          </p:cNvSpPr>
          <p:nvPr/>
        </p:nvSpPr>
        <p:spPr>
          <a:xfrm>
            <a:off x="6527797" y="3437226"/>
            <a:ext cx="2241553" cy="102682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gn="ctr"/>
            <a:r>
              <a:rPr lang="en-US" sz="1600" dirty="0" smtClean="0">
                <a:solidFill>
                  <a:srgbClr val="FFFFFF"/>
                </a:solidFill>
                <a:latin typeface="Arial"/>
                <a:cs typeface="Arial"/>
              </a:rPr>
              <a:t>Network Condition</a:t>
            </a:r>
          </a:p>
          <a:p>
            <a:pPr algn="ctr"/>
            <a:r>
              <a:rPr lang="en-US" sz="1600" dirty="0" smtClean="0">
                <a:solidFill>
                  <a:srgbClr val="FFFFFF"/>
                </a:solidFill>
                <a:latin typeface="Arial"/>
                <a:cs typeface="Arial"/>
              </a:rPr>
              <a:t>(coming soon)</a:t>
            </a:r>
            <a:endParaRPr lang="en-US" sz="1600" dirty="0">
              <a:solidFill>
                <a:srgbClr val="FFFFFF"/>
              </a:solidFill>
              <a:latin typeface="Arial"/>
              <a:cs typeface="Arial"/>
            </a:endParaRPr>
          </a:p>
        </p:txBody>
      </p:sp>
      <p:pic>
        <p:nvPicPr>
          <p:cNvPr id="14" name="Picture 13" descr="WIF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7684" y="1858510"/>
            <a:ext cx="1370816" cy="968710"/>
          </a:xfrm>
          <a:prstGeom prst="rect">
            <a:avLst/>
          </a:prstGeom>
        </p:spPr>
      </p:pic>
    </p:spTree>
    <p:extLst>
      <p:ext uri="{BB962C8B-B14F-4D97-AF65-F5344CB8AC3E}">
        <p14:creationId xmlns:p14="http://schemas.microsoft.com/office/powerpoint/2010/main" val="756528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761001"/>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511300"/>
            <a:ext cx="184666" cy="369332"/>
          </a:xfrm>
          <a:prstGeom prst="rect">
            <a:avLst/>
          </a:prstGeom>
          <a:noFill/>
        </p:spPr>
        <p:txBody>
          <a:bodyPr wrap="none" rtlCol="0">
            <a:spAutoFit/>
          </a:bodyPr>
          <a:lstStyle/>
          <a:p>
            <a:endParaRPr lang="en-US" dirty="0"/>
          </a:p>
        </p:txBody>
      </p:sp>
      <p:pic>
        <p:nvPicPr>
          <p:cNvPr id="17" name="Picture 16" descr="logo for sli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369" y="4551526"/>
            <a:ext cx="990600" cy="228906"/>
          </a:xfrm>
          <a:prstGeom prst="rect">
            <a:avLst/>
          </a:prstGeom>
        </p:spPr>
      </p:pic>
      <p:pic>
        <p:nvPicPr>
          <p:cNvPr id="12" name="Picture 11"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08804" y="-114300"/>
            <a:ext cx="10286275" cy="5422900"/>
          </a:xfrm>
          <a:prstGeom prst="rect">
            <a:avLst/>
          </a:prstGeom>
        </p:spPr>
      </p:pic>
      <p:sp>
        <p:nvSpPr>
          <p:cNvPr id="4" name="Oval 3"/>
          <p:cNvSpPr/>
          <p:nvPr/>
        </p:nvSpPr>
        <p:spPr>
          <a:xfrm>
            <a:off x="1006969" y="1333500"/>
            <a:ext cx="666750" cy="666750"/>
          </a:xfrm>
          <a:prstGeom prst="ellipse">
            <a:avLst/>
          </a:prstGeom>
          <a:solidFill>
            <a:srgbClr val="0F92E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Oval 10"/>
          <p:cNvSpPr/>
          <p:nvPr/>
        </p:nvSpPr>
        <p:spPr>
          <a:xfrm>
            <a:off x="1006969" y="2217449"/>
            <a:ext cx="666750" cy="666750"/>
          </a:xfrm>
          <a:prstGeom prst="ellipse">
            <a:avLst/>
          </a:prstGeom>
          <a:solidFill>
            <a:srgbClr val="0F92E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20" name="Straight Connector 19"/>
          <p:cNvCxnSpPr/>
          <p:nvPr/>
        </p:nvCxnSpPr>
        <p:spPr>
          <a:xfrm flipH="1">
            <a:off x="1673719" y="2535526"/>
            <a:ext cx="3457081" cy="7649"/>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sp>
        <p:nvSpPr>
          <p:cNvPr id="23" name="Title 1"/>
          <p:cNvSpPr>
            <a:spLocks noGrp="1"/>
          </p:cNvSpPr>
          <p:nvPr>
            <p:ph type="title"/>
          </p:nvPr>
        </p:nvSpPr>
        <p:spPr>
          <a:xfrm>
            <a:off x="347132" y="238943"/>
            <a:ext cx="3649135" cy="395264"/>
          </a:xfrm>
        </p:spPr>
        <p:txBody>
          <a:bodyPr>
            <a:noAutofit/>
          </a:bodyPr>
          <a:lstStyle/>
          <a:p>
            <a:r>
              <a:rPr lang="en-US" dirty="0" smtClean="0">
                <a:solidFill>
                  <a:srgbClr val="FFFFFF"/>
                </a:solidFill>
                <a:latin typeface="Arial"/>
                <a:cs typeface="Arial"/>
              </a:rPr>
              <a:t>Make Assertions</a:t>
            </a:r>
            <a:endParaRPr lang="en-US" sz="2400" dirty="0">
              <a:solidFill>
                <a:srgbClr val="FFFFFF"/>
              </a:solidFill>
              <a:latin typeface="Arial"/>
              <a:cs typeface="Arial"/>
            </a:endParaRPr>
          </a:p>
        </p:txBody>
      </p:sp>
      <p:sp>
        <p:nvSpPr>
          <p:cNvPr id="24" name="Title 1"/>
          <p:cNvSpPr txBox="1">
            <a:spLocks/>
          </p:cNvSpPr>
          <p:nvPr/>
        </p:nvSpPr>
        <p:spPr>
          <a:xfrm>
            <a:off x="1673719" y="2122823"/>
            <a:ext cx="2205568" cy="3952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Internals of the app</a:t>
            </a:r>
            <a:endParaRPr lang="en-US" sz="1600" dirty="0">
              <a:solidFill>
                <a:srgbClr val="FFFFFF"/>
              </a:solidFill>
              <a:latin typeface="Arial"/>
              <a:cs typeface="Arial"/>
            </a:endParaRPr>
          </a:p>
        </p:txBody>
      </p:sp>
      <p:sp>
        <p:nvSpPr>
          <p:cNvPr id="25" name="Title 1"/>
          <p:cNvSpPr txBox="1">
            <a:spLocks/>
          </p:cNvSpPr>
          <p:nvPr/>
        </p:nvSpPr>
        <p:spPr>
          <a:xfrm>
            <a:off x="1773766" y="4100676"/>
            <a:ext cx="2379134" cy="3952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Server interactions</a:t>
            </a:r>
            <a:endParaRPr lang="en-US" sz="1600" dirty="0">
              <a:solidFill>
                <a:srgbClr val="FFFFFF"/>
              </a:solidFill>
              <a:latin typeface="Arial"/>
              <a:cs typeface="Arial"/>
            </a:endParaRPr>
          </a:p>
        </p:txBody>
      </p:sp>
      <p:sp>
        <p:nvSpPr>
          <p:cNvPr id="26" name="Title 1"/>
          <p:cNvSpPr txBox="1">
            <a:spLocks/>
          </p:cNvSpPr>
          <p:nvPr/>
        </p:nvSpPr>
        <p:spPr>
          <a:xfrm>
            <a:off x="1673719" y="1257612"/>
            <a:ext cx="1710268" cy="395264"/>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1600" dirty="0" smtClean="0">
                <a:solidFill>
                  <a:srgbClr val="FFFFFF"/>
                </a:solidFill>
                <a:latin typeface="Arial"/>
                <a:cs typeface="Arial"/>
              </a:rPr>
              <a:t>Screen behavior</a:t>
            </a:r>
            <a:endParaRPr lang="en-US" sz="1600" dirty="0">
              <a:solidFill>
                <a:srgbClr val="FFFFFF"/>
              </a:solidFill>
              <a:latin typeface="Arial"/>
              <a:cs typeface="Arial"/>
            </a:endParaRPr>
          </a:p>
        </p:txBody>
      </p:sp>
      <p:pic>
        <p:nvPicPr>
          <p:cNvPr id="29" name="Picture 28" descr="check mar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5860" y="1531235"/>
            <a:ext cx="358140" cy="279796"/>
          </a:xfrm>
          <a:prstGeom prst="rect">
            <a:avLst/>
          </a:prstGeom>
        </p:spPr>
      </p:pic>
      <p:pic>
        <p:nvPicPr>
          <p:cNvPr id="30" name="Picture 29" descr="cp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7128" y="3928521"/>
            <a:ext cx="1283768" cy="1246010"/>
          </a:xfrm>
          <a:prstGeom prst="rect">
            <a:avLst/>
          </a:prstGeom>
        </p:spPr>
      </p:pic>
      <p:pic>
        <p:nvPicPr>
          <p:cNvPr id="32" name="Picture 31" descr="gea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600" y="2303834"/>
            <a:ext cx="463574" cy="478682"/>
          </a:xfrm>
          <a:prstGeom prst="rect">
            <a:avLst/>
          </a:prstGeom>
        </p:spPr>
      </p:pic>
      <p:cxnSp>
        <p:nvCxnSpPr>
          <p:cNvPr id="14" name="Straight Connector 13"/>
          <p:cNvCxnSpPr/>
          <p:nvPr/>
        </p:nvCxnSpPr>
        <p:spPr>
          <a:xfrm flipH="1">
            <a:off x="1673719" y="1679308"/>
            <a:ext cx="3457081" cy="0"/>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cxnSp>
        <p:nvCxnSpPr>
          <p:cNvPr id="16" name="Straight Connector 15"/>
          <p:cNvCxnSpPr/>
          <p:nvPr/>
        </p:nvCxnSpPr>
        <p:spPr>
          <a:xfrm flipV="1">
            <a:off x="5130800" y="1666609"/>
            <a:ext cx="0" cy="314591"/>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pic>
        <p:nvPicPr>
          <p:cNvPr id="36" name="Picture 35" descr="Slice 4.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0193" y="201875"/>
            <a:ext cx="4135201" cy="3541890"/>
          </a:xfrm>
          <a:prstGeom prst="rect">
            <a:avLst/>
          </a:prstGeom>
        </p:spPr>
      </p:pic>
      <p:sp>
        <p:nvSpPr>
          <p:cNvPr id="19" name="Oval 18"/>
          <p:cNvSpPr/>
          <p:nvPr/>
        </p:nvSpPr>
        <p:spPr>
          <a:xfrm>
            <a:off x="1041894" y="4113376"/>
            <a:ext cx="666750" cy="666750"/>
          </a:xfrm>
          <a:prstGeom prst="ellipse">
            <a:avLst/>
          </a:prstGeom>
          <a:solidFill>
            <a:srgbClr val="0F92E5"/>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21" name="Picture 20" descr="cpu.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584" y="4210620"/>
            <a:ext cx="541478" cy="525553"/>
          </a:xfrm>
          <a:prstGeom prst="rect">
            <a:avLst/>
          </a:prstGeom>
        </p:spPr>
      </p:pic>
      <p:cxnSp>
        <p:nvCxnSpPr>
          <p:cNvPr id="22" name="Straight Connector 21"/>
          <p:cNvCxnSpPr/>
          <p:nvPr/>
        </p:nvCxnSpPr>
        <p:spPr>
          <a:xfrm flipH="1">
            <a:off x="1717112" y="4525900"/>
            <a:ext cx="5051988" cy="0"/>
          </a:xfrm>
          <a:prstGeom prst="line">
            <a:avLst/>
          </a:prstGeom>
          <a:ln>
            <a:solidFill>
              <a:srgbClr val="FFFFFF"/>
            </a:solidFill>
          </a:ln>
        </p:spPr>
        <p:style>
          <a:lnRef idx="1">
            <a:schemeClr val="accent3"/>
          </a:lnRef>
          <a:fillRef idx="0">
            <a:schemeClr val="accent3"/>
          </a:fillRef>
          <a:effectRef idx="0">
            <a:schemeClr val="accent3"/>
          </a:effectRef>
          <a:fontRef idx="minor">
            <a:schemeClr val="tx1"/>
          </a:fontRef>
        </p:style>
      </p:cxnSp>
      <p:cxnSp>
        <p:nvCxnSpPr>
          <p:cNvPr id="27" name="Elbow Connector 26"/>
          <p:cNvCxnSpPr/>
          <p:nvPr/>
        </p:nvCxnSpPr>
        <p:spPr>
          <a:xfrm flipV="1">
            <a:off x="7705796" y="3429000"/>
            <a:ext cx="384104" cy="1122526"/>
          </a:xfrm>
          <a:prstGeom prst="bentConnector2">
            <a:avLst/>
          </a:prstGeom>
          <a:ln>
            <a:solidFill>
              <a:srgbClr val="FFFFFF"/>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73243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812029" y="1355777"/>
            <a:ext cx="771407" cy="677096"/>
          </a:xfrm>
          <a:prstGeom prst="rect">
            <a:avLst/>
          </a:prstGeom>
          <a:noFill/>
        </p:spPr>
        <p:txBody>
          <a:bodyPr wrap="square" lIns="91428" tIns="45714" rIns="91428" bIns="45714" rtlCol="0">
            <a:spAutoFit/>
          </a:bodyPr>
          <a:lstStyle/>
          <a:p>
            <a:pPr algn="ctr"/>
            <a:r>
              <a:rPr lang="en-US" sz="1000" dirty="0">
                <a:solidFill>
                  <a:schemeClr val="bg1"/>
                </a:solidFill>
              </a:rPr>
              <a:t>Native UI</a:t>
            </a:r>
          </a:p>
          <a:p>
            <a:pPr algn="ctr"/>
            <a:endParaRPr lang="en-US" sz="800" dirty="0">
              <a:solidFill>
                <a:schemeClr val="bg1"/>
              </a:solidFill>
            </a:endParaRPr>
          </a:p>
          <a:p>
            <a:pPr algn="ctr"/>
            <a:r>
              <a:rPr lang="en-US" sz="1000" dirty="0">
                <a:solidFill>
                  <a:schemeClr val="bg1"/>
                </a:solidFill>
              </a:rPr>
              <a:t>C# + XAML</a:t>
            </a:r>
          </a:p>
          <a:p>
            <a:pPr algn="ctr"/>
            <a:endParaRPr lang="en-US" sz="1000" dirty="0">
              <a:solidFill>
                <a:schemeClr val="bg1"/>
              </a:solidFill>
            </a:endParaRPr>
          </a:p>
        </p:txBody>
      </p:sp>
      <p:pic>
        <p:nvPicPr>
          <p:cNvPr id="9" name="Picture 5" descr="Te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6163" y="987425"/>
            <a:ext cx="36925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a:solidFill>
                  <a:srgbClr val="7F7F7F"/>
                </a:solidFill>
              </a:rPr>
              <a:t>Automatically test your app on</a:t>
            </a:r>
          </a:p>
          <a:p>
            <a:pPr algn="ctr" eaLnBrk="1" hangingPunct="1"/>
            <a:r>
              <a:rPr lang="en-US" sz="2000">
                <a:solidFill>
                  <a:srgbClr val="7F7F7F"/>
                </a:solidFill>
              </a:rPr>
              <a:t>hundreds of mobile devices </a:t>
            </a:r>
          </a:p>
        </p:txBody>
      </p:sp>
      <p:sp>
        <p:nvSpPr>
          <p:cNvPr id="12" name="TextBox 2"/>
          <p:cNvSpPr txBox="1">
            <a:spLocks noChangeArrowheads="1"/>
          </p:cNvSpPr>
          <p:nvPr/>
        </p:nvSpPr>
        <p:spPr bwMode="auto">
          <a:xfrm>
            <a:off x="519113" y="3863975"/>
            <a:ext cx="41370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a:solidFill>
                  <a:srgbClr val="7F7F7F"/>
                </a:solidFill>
              </a:rPr>
              <a:t>Create native iOS, Android, Mac and</a:t>
            </a:r>
          </a:p>
          <a:p>
            <a:pPr algn="ctr" eaLnBrk="1" hangingPunct="1"/>
            <a:r>
              <a:rPr lang="en-US" sz="2000">
                <a:solidFill>
                  <a:srgbClr val="7F7F7F"/>
                </a:solidFill>
              </a:rPr>
              <a:t>Windows apps in Visual Studio and C#</a:t>
            </a:r>
          </a:p>
        </p:txBody>
      </p:sp>
      <p:grpSp>
        <p:nvGrpSpPr>
          <p:cNvPr id="14" name="Group 7"/>
          <p:cNvGrpSpPr>
            <a:grpSpLocks noChangeAspect="1"/>
          </p:cNvGrpSpPr>
          <p:nvPr/>
        </p:nvGrpSpPr>
        <p:grpSpPr bwMode="auto">
          <a:xfrm>
            <a:off x="877888" y="1123950"/>
            <a:ext cx="3419475" cy="2825750"/>
            <a:chOff x="468952" y="923873"/>
            <a:chExt cx="3895901" cy="3218489"/>
          </a:xfrm>
        </p:grpSpPr>
        <p:pic>
          <p:nvPicPr>
            <p:cNvPr id="15" name="Picture 14" descr="Visual Studio Screensho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6" name="Picture 9" descr="rdio-for-androi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0" descr="rdio-for-ipho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Picture 1" descr="Test Cloud Logo Color Capital Letters with colors (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30775" y="230188"/>
            <a:ext cx="35433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Group 4"/>
          <p:cNvGrpSpPr>
            <a:grpSpLocks/>
          </p:cNvGrpSpPr>
          <p:nvPr/>
        </p:nvGrpSpPr>
        <p:grpSpPr bwMode="auto">
          <a:xfrm>
            <a:off x="809625" y="187325"/>
            <a:ext cx="3378200" cy="473075"/>
            <a:chOff x="1178203" y="364472"/>
            <a:chExt cx="3377034" cy="473317"/>
          </a:xfrm>
        </p:grpSpPr>
        <p:pic>
          <p:nvPicPr>
            <p:cNvPr id="23" name="Picture 2" descr="Xamarin Platform 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491425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70555"/>
            <a:ext cx="9440332" cy="5404557"/>
          </a:xfrm>
          <a:prstGeom prst="rect">
            <a:avLst/>
          </a:prstGeom>
        </p:spPr>
      </p:pic>
      <p:sp>
        <p:nvSpPr>
          <p:cNvPr id="3" name="Title 2"/>
          <p:cNvSpPr>
            <a:spLocks noGrp="1"/>
          </p:cNvSpPr>
          <p:nvPr>
            <p:ph type="title"/>
          </p:nvPr>
        </p:nvSpPr>
        <p:spPr>
          <a:xfrm>
            <a:off x="2336094" y="238943"/>
            <a:ext cx="4848578" cy="395264"/>
          </a:xfrm>
        </p:spPr>
        <p:txBody>
          <a:bodyPr/>
          <a:lstStyle/>
          <a:p>
            <a:r>
              <a:rPr lang="en-US" dirty="0" smtClean="0">
                <a:solidFill>
                  <a:schemeClr val="bg1"/>
                </a:solidFill>
                <a:latin typeface="Arial"/>
                <a:cs typeface="Arial"/>
              </a:rPr>
              <a:t>Client-Server Testing Architecture</a:t>
            </a:r>
            <a:endParaRPr lang="en-US" dirty="0">
              <a:solidFill>
                <a:schemeClr val="bg1"/>
              </a:solidFill>
              <a:latin typeface="Arial"/>
              <a:cs typeface="Arial"/>
            </a:endParaRPr>
          </a:p>
        </p:txBody>
      </p:sp>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sp>
        <p:nvSpPr>
          <p:cNvPr id="31" name="Title 2"/>
          <p:cNvSpPr txBox="1">
            <a:spLocks/>
          </p:cNvSpPr>
          <p:nvPr/>
        </p:nvSpPr>
        <p:spPr>
          <a:xfrm>
            <a:off x="-655945" y="4633268"/>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000" dirty="0" smtClean="0">
                <a:solidFill>
                  <a:schemeClr val="bg1"/>
                </a:solidFill>
                <a:latin typeface="Helvetica"/>
                <a:cs typeface="Helvetica"/>
              </a:rPr>
              <a:t>8</a:t>
            </a:r>
            <a:endParaRPr lang="en-US" sz="2000" dirty="0">
              <a:solidFill>
                <a:schemeClr val="bg1"/>
              </a:solidFill>
              <a:latin typeface="Helvetica"/>
              <a:cs typeface="Helvetica"/>
            </a:endParaRPr>
          </a:p>
        </p:txBody>
      </p:sp>
      <p:cxnSp>
        <p:nvCxnSpPr>
          <p:cNvPr id="40" name="Straight Connector 39"/>
          <p:cNvCxnSpPr/>
          <p:nvPr/>
        </p:nvCxnSpPr>
        <p:spPr>
          <a:xfrm>
            <a:off x="457200" y="712905"/>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pic>
        <p:nvPicPr>
          <p:cNvPr id="14" name="Picture 13" descr="Introduction to Calabash | Xamarin-2.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1" y="1131682"/>
            <a:ext cx="3683348" cy="238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descr="Introduction to Calabash | Xamarin-3.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69209" y="1131682"/>
            <a:ext cx="3717591" cy="239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a:spLocks noChangeArrowheads="1"/>
          </p:cNvSpPr>
          <p:nvPr/>
        </p:nvSpPr>
        <p:spPr bwMode="auto">
          <a:xfrm>
            <a:off x="1127482" y="3722869"/>
            <a:ext cx="3097739" cy="799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1400" dirty="0">
                <a:solidFill>
                  <a:schemeClr val="bg1"/>
                </a:solidFill>
                <a:latin typeface="Arial"/>
                <a:cs typeface="Arial"/>
              </a:rPr>
              <a:t>Server is built into app to be tested </a:t>
            </a:r>
            <a:r>
              <a:rPr lang="en-US" sz="1400" dirty="0" smtClean="0">
                <a:solidFill>
                  <a:schemeClr val="bg1"/>
                </a:solidFill>
                <a:latin typeface="Arial"/>
                <a:cs typeface="Arial"/>
              </a:rPr>
              <a:t/>
            </a:r>
            <a:br>
              <a:rPr lang="en-US" sz="1400" dirty="0" smtClean="0">
                <a:solidFill>
                  <a:schemeClr val="bg1"/>
                </a:solidFill>
                <a:latin typeface="Arial"/>
                <a:cs typeface="Arial"/>
              </a:rPr>
            </a:br>
            <a:r>
              <a:rPr lang="en-US" sz="1400" dirty="0" smtClean="0">
                <a:solidFill>
                  <a:schemeClr val="bg1"/>
                </a:solidFill>
                <a:latin typeface="Arial"/>
                <a:cs typeface="Arial"/>
              </a:rPr>
              <a:t>via </a:t>
            </a:r>
            <a:r>
              <a:rPr lang="en-US" sz="1400" dirty="0">
                <a:solidFill>
                  <a:schemeClr val="bg1"/>
                </a:solidFill>
                <a:latin typeface="Arial"/>
                <a:cs typeface="Arial"/>
              </a:rPr>
              <a:t>a component that is added via the Xamarin Component store</a:t>
            </a:r>
          </a:p>
        </p:txBody>
      </p:sp>
      <p:sp>
        <p:nvSpPr>
          <p:cNvPr id="17" name="TextBox 16"/>
          <p:cNvSpPr txBox="1">
            <a:spLocks noChangeArrowheads="1"/>
          </p:cNvSpPr>
          <p:nvPr/>
        </p:nvSpPr>
        <p:spPr bwMode="auto">
          <a:xfrm>
            <a:off x="5651875" y="3722869"/>
            <a:ext cx="317426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400" dirty="0">
                <a:solidFill>
                  <a:srgbClr val="FFFFFF"/>
                </a:solidFill>
                <a:latin typeface="Arial"/>
                <a:cs typeface="Arial"/>
              </a:rPr>
              <a:t>Server runs as a separate application, with permission to instrument application being tested</a:t>
            </a:r>
          </a:p>
        </p:txBody>
      </p:sp>
      <p:grpSp>
        <p:nvGrpSpPr>
          <p:cNvPr id="7" name="Group 6"/>
          <p:cNvGrpSpPr/>
          <p:nvPr/>
        </p:nvGrpSpPr>
        <p:grpSpPr>
          <a:xfrm>
            <a:off x="443088" y="3818866"/>
            <a:ext cx="599722" cy="623920"/>
            <a:chOff x="443088" y="3871041"/>
            <a:chExt cx="599722" cy="623920"/>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980" y="3993935"/>
              <a:ext cx="269983" cy="324061"/>
            </a:xfrm>
            <a:prstGeom prst="rect">
              <a:avLst/>
            </a:prstGeom>
          </p:spPr>
        </p:pic>
        <p:sp>
          <p:nvSpPr>
            <p:cNvPr id="2" name="Oval 1"/>
            <p:cNvSpPr/>
            <p:nvPr/>
          </p:nvSpPr>
          <p:spPr>
            <a:xfrm>
              <a:off x="443088" y="3871041"/>
              <a:ext cx="599722" cy="623920"/>
            </a:xfrm>
            <a:prstGeom prst="ellipse">
              <a:avLst/>
            </a:prstGeom>
            <a:noFill/>
            <a:ln w="635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5" name="Group 4"/>
          <p:cNvGrpSpPr/>
          <p:nvPr/>
        </p:nvGrpSpPr>
        <p:grpSpPr>
          <a:xfrm>
            <a:off x="4969209" y="3818866"/>
            <a:ext cx="599722" cy="623920"/>
            <a:chOff x="4969209" y="3818866"/>
            <a:chExt cx="599722" cy="623920"/>
          </a:xfrm>
        </p:grpSpPr>
        <p:pic>
          <p:nvPicPr>
            <p:cNvPr id="4" name="Picture 3" descr="social-androi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7321" y="3960295"/>
              <a:ext cx="308566" cy="336541"/>
            </a:xfrm>
            <a:prstGeom prst="rect">
              <a:avLst/>
            </a:prstGeom>
          </p:spPr>
        </p:pic>
        <p:sp>
          <p:nvSpPr>
            <p:cNvPr id="19" name="Oval 18"/>
            <p:cNvSpPr/>
            <p:nvPr/>
          </p:nvSpPr>
          <p:spPr>
            <a:xfrm>
              <a:off x="4969209" y="3818866"/>
              <a:ext cx="599722" cy="623920"/>
            </a:xfrm>
            <a:prstGeom prst="ellipse">
              <a:avLst/>
            </a:prstGeom>
            <a:noFill/>
            <a:ln w="635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31683951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70555"/>
            <a:ext cx="4646788" cy="5404557"/>
          </a:xfrm>
          <a:prstGeom prst="rect">
            <a:avLst/>
          </a:prstGeom>
        </p:spPr>
      </p:pic>
      <p:sp>
        <p:nvSpPr>
          <p:cNvPr id="2" name="Title 1"/>
          <p:cNvSpPr>
            <a:spLocks noGrp="1"/>
          </p:cNvSpPr>
          <p:nvPr>
            <p:ph type="title"/>
          </p:nvPr>
        </p:nvSpPr>
        <p:spPr>
          <a:xfrm>
            <a:off x="332245" y="284558"/>
            <a:ext cx="3992816" cy="928997"/>
          </a:xfrm>
        </p:spPr>
        <p:txBody>
          <a:bodyPr anchor="t">
            <a:noAutofit/>
          </a:bodyPr>
          <a:lstStyle/>
          <a:p>
            <a:r>
              <a:rPr lang="en-US" b="1" dirty="0" smtClean="0">
                <a:solidFill>
                  <a:schemeClr val="bg1"/>
                </a:solidFill>
                <a:latin typeface="Arial"/>
                <a:cs typeface="Arial"/>
              </a:rPr>
              <a:t>Get Started </a:t>
            </a:r>
            <a:br>
              <a:rPr lang="en-US" b="1" dirty="0" smtClean="0">
                <a:solidFill>
                  <a:schemeClr val="bg1"/>
                </a:solidFill>
                <a:latin typeface="Arial"/>
                <a:cs typeface="Arial"/>
              </a:rPr>
            </a:br>
            <a:r>
              <a:rPr lang="en-US" b="1" dirty="0" smtClean="0">
                <a:solidFill>
                  <a:schemeClr val="bg1"/>
                </a:solidFill>
                <a:latin typeface="Arial"/>
                <a:cs typeface="Arial"/>
              </a:rPr>
              <a:t>Immediately</a:t>
            </a:r>
            <a:endParaRPr lang="en-US" sz="2400" b="1" dirty="0">
              <a:solidFill>
                <a:schemeClr val="bg1"/>
              </a:solidFill>
              <a:latin typeface="Arial"/>
              <a:cs typeface="Arial"/>
            </a:endParaRPr>
          </a:p>
        </p:txBody>
      </p:sp>
      <p:sp>
        <p:nvSpPr>
          <p:cNvPr id="15" name="Content Placeholder 2"/>
          <p:cNvSpPr txBox="1">
            <a:spLocks/>
          </p:cNvSpPr>
          <p:nvPr/>
        </p:nvSpPr>
        <p:spPr>
          <a:xfrm>
            <a:off x="332244" y="2487902"/>
            <a:ext cx="2560534" cy="1676343"/>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SzPct val="110000"/>
              <a:buFont typeface="Wingdings" charset="2"/>
              <a:buChar char="§"/>
            </a:pPr>
            <a:r>
              <a:rPr lang="en-US" sz="1600" noProof="1" smtClean="0">
                <a:solidFill>
                  <a:schemeClr val="bg1"/>
                </a:solidFill>
                <a:latin typeface="Arial"/>
                <a:cs typeface="Arial"/>
              </a:rPr>
              <a:t>Initial test </a:t>
            </a:r>
            <a:br>
              <a:rPr lang="en-US" sz="1600" noProof="1" smtClean="0">
                <a:solidFill>
                  <a:schemeClr val="bg1"/>
                </a:solidFill>
                <a:latin typeface="Arial"/>
                <a:cs typeface="Arial"/>
              </a:rPr>
            </a:br>
            <a:r>
              <a:rPr lang="en-US" sz="1600" noProof="1" smtClean="0">
                <a:solidFill>
                  <a:schemeClr val="bg1"/>
                </a:solidFill>
                <a:latin typeface="Arial"/>
                <a:cs typeface="Arial"/>
              </a:rPr>
              <a:t>authoring</a:t>
            </a:r>
          </a:p>
          <a:p>
            <a:pPr>
              <a:lnSpc>
                <a:spcPct val="50000"/>
              </a:lnSpc>
              <a:buSzPct val="110000"/>
              <a:buFont typeface="Wingdings" charset="2"/>
              <a:buChar char="§"/>
            </a:pPr>
            <a:endParaRPr lang="en-US" sz="1600" noProof="1" smtClean="0">
              <a:solidFill>
                <a:schemeClr val="bg1"/>
              </a:solidFill>
              <a:latin typeface="Arial"/>
              <a:cs typeface="Arial"/>
            </a:endParaRPr>
          </a:p>
          <a:p>
            <a:pPr>
              <a:buSzPct val="110000"/>
              <a:buFont typeface="Wingdings" charset="2"/>
              <a:buChar char="§"/>
            </a:pPr>
            <a:r>
              <a:rPr lang="en-US" sz="1600" noProof="1" smtClean="0">
                <a:solidFill>
                  <a:schemeClr val="bg1"/>
                </a:solidFill>
                <a:latin typeface="Arial"/>
                <a:cs typeface="Arial"/>
              </a:rPr>
              <a:t>Best practices guidance</a:t>
            </a:r>
          </a:p>
          <a:p>
            <a:pPr>
              <a:lnSpc>
                <a:spcPct val="50000"/>
              </a:lnSpc>
              <a:buSzPct val="110000"/>
              <a:buFont typeface="Wingdings" charset="2"/>
              <a:buChar char="§"/>
            </a:pPr>
            <a:endParaRPr lang="en-US" sz="1600" noProof="1" smtClean="0">
              <a:solidFill>
                <a:schemeClr val="bg1"/>
              </a:solidFill>
              <a:latin typeface="Arial"/>
              <a:cs typeface="Arial"/>
            </a:endParaRPr>
          </a:p>
          <a:p>
            <a:pPr>
              <a:buSzPct val="110000"/>
              <a:buFont typeface="Wingdings" charset="2"/>
              <a:buChar char="§"/>
            </a:pPr>
            <a:r>
              <a:rPr lang="en-US" sz="1600" noProof="1" smtClean="0">
                <a:solidFill>
                  <a:schemeClr val="bg1"/>
                </a:solidFill>
                <a:latin typeface="Arial"/>
                <a:cs typeface="Arial"/>
              </a:rPr>
              <a:t>Support to ensure your success</a:t>
            </a:r>
          </a:p>
        </p:txBody>
      </p:sp>
      <p:sp>
        <p:nvSpPr>
          <p:cNvPr id="10" name="Content Placeholder 2"/>
          <p:cNvSpPr txBox="1">
            <a:spLocks/>
          </p:cNvSpPr>
          <p:nvPr/>
        </p:nvSpPr>
        <p:spPr>
          <a:xfrm>
            <a:off x="346352" y="1230603"/>
            <a:ext cx="2250877" cy="805632"/>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10000"/>
              <a:buNone/>
            </a:pPr>
            <a:r>
              <a:rPr lang="en-US" sz="1800" noProof="1" smtClean="0">
                <a:solidFill>
                  <a:schemeClr val="bg1"/>
                </a:solidFill>
                <a:latin typeface="Arial"/>
                <a:cs typeface="Arial"/>
              </a:rPr>
              <a:t>Quickstart </a:t>
            </a:r>
            <a:r>
              <a:rPr lang="en-US" sz="1800" noProof="1">
                <a:solidFill>
                  <a:schemeClr val="bg1"/>
                </a:solidFill>
                <a:latin typeface="Arial"/>
                <a:cs typeface="Arial"/>
              </a:rPr>
              <a:t>P</a:t>
            </a:r>
            <a:r>
              <a:rPr lang="en-US" sz="1800" noProof="1" smtClean="0">
                <a:solidFill>
                  <a:schemeClr val="bg1"/>
                </a:solidFill>
                <a:latin typeface="Arial"/>
                <a:cs typeface="Arial"/>
              </a:rPr>
              <a:t>ackage with dedicated QA </a:t>
            </a:r>
            <a:r>
              <a:rPr lang="en-US" sz="1800" noProof="1">
                <a:solidFill>
                  <a:schemeClr val="bg1"/>
                </a:solidFill>
                <a:latin typeface="Arial"/>
                <a:cs typeface="Arial"/>
              </a:rPr>
              <a:t>e</a:t>
            </a:r>
            <a:r>
              <a:rPr lang="en-US" sz="1800" noProof="1" smtClean="0">
                <a:solidFill>
                  <a:schemeClr val="bg1"/>
                </a:solidFill>
                <a:latin typeface="Arial"/>
                <a:cs typeface="Arial"/>
              </a:rPr>
              <a:t>ngineers provides:</a:t>
            </a:r>
          </a:p>
        </p:txBody>
      </p:sp>
      <p:pic>
        <p:nvPicPr>
          <p:cNvPr id="3" name="Picture 2" descr="xamarin_24.JPG"/>
          <p:cNvPicPr>
            <a:picLocks noChangeAspect="1"/>
          </p:cNvPicPr>
          <p:nvPr/>
        </p:nvPicPr>
        <p:blipFill rotWithShape="1">
          <a:blip r:embed="rId5">
            <a:extLst>
              <a:ext uri="{28A0092B-C50C-407E-A947-70E740481C1C}">
                <a14:useLocalDpi xmlns:a14="http://schemas.microsoft.com/office/drawing/2010/main" val="0"/>
              </a:ext>
            </a:extLst>
          </a:blip>
          <a:srcRect l="13525"/>
          <a:stretch/>
        </p:blipFill>
        <p:spPr>
          <a:xfrm>
            <a:off x="2892778" y="-70556"/>
            <a:ext cx="7010356" cy="5404557"/>
          </a:xfrm>
          <a:prstGeom prst="rect">
            <a:avLst/>
          </a:prstGeom>
        </p:spPr>
      </p:pic>
    </p:spTree>
    <p:extLst>
      <p:ext uri="{BB962C8B-B14F-4D97-AF65-F5344CB8AC3E}">
        <p14:creationId xmlns:p14="http://schemas.microsoft.com/office/powerpoint/2010/main" val="179670732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sp>
        <p:nvSpPr>
          <p:cNvPr id="2" name="Subtitle 1"/>
          <p:cNvSpPr>
            <a:spLocks noGrp="1"/>
          </p:cNvSpPr>
          <p:nvPr>
            <p:ph type="subTitle" idx="1"/>
          </p:nvPr>
        </p:nvSpPr>
        <p:spPr/>
        <p:txBody>
          <a:bodyPr/>
          <a:lstStyle/>
          <a:p>
            <a:r>
              <a:rPr lang="en-US" dirty="0" smtClean="0">
                <a:solidFill>
                  <a:schemeClr val="bg1"/>
                </a:solidFill>
                <a:latin typeface="Arial"/>
                <a:cs typeface="Arial"/>
              </a:rPr>
              <a:t>DEMO</a:t>
            </a:r>
            <a:endParaRPr lang="en-US" dirty="0">
              <a:solidFill>
                <a:schemeClr val="bg1"/>
              </a:solidFill>
              <a:latin typeface="Arial"/>
              <a:cs typeface="Arial"/>
            </a:endParaRPr>
          </a:p>
        </p:txBody>
      </p:sp>
    </p:spTree>
    <p:extLst>
      <p:ext uri="{BB962C8B-B14F-4D97-AF65-F5344CB8AC3E}">
        <p14:creationId xmlns:p14="http://schemas.microsoft.com/office/powerpoint/2010/main" val="132403198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199" y="1707192"/>
            <a:ext cx="6373975" cy="946509"/>
          </a:xfrm>
        </p:spPr>
        <p:txBody>
          <a:bodyPr/>
          <a:lstStyle/>
          <a:p>
            <a:r>
              <a:rPr lang="en-US" dirty="0" smtClean="0">
                <a:solidFill>
                  <a:schemeClr val="bg1"/>
                </a:solidFill>
                <a:latin typeface="Arial"/>
                <a:cs typeface="Arial"/>
              </a:rPr>
              <a:t>Customer Traction</a:t>
            </a:r>
            <a:endParaRPr lang="en-US" sz="4800" dirty="0">
              <a:solidFill>
                <a:schemeClr val="bg1"/>
              </a:solidFill>
              <a:latin typeface="Arial"/>
              <a:cs typeface="Arial"/>
            </a:endParaRPr>
          </a:p>
        </p:txBody>
      </p:sp>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window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242" y="2414284"/>
            <a:ext cx="360945" cy="319151"/>
          </a:xfrm>
          <a:prstGeom prst="rect">
            <a:avLst/>
          </a:prstGeom>
        </p:spPr>
      </p:pic>
      <p:pic>
        <p:nvPicPr>
          <p:cNvPr id="10" name="Picture 9" descr="android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06" y="2414284"/>
            <a:ext cx="360945" cy="319151"/>
          </a:xfrm>
          <a:prstGeom prst="rect">
            <a:avLst/>
          </a:prstGeom>
        </p:spPr>
      </p:pic>
      <p:pic>
        <p:nvPicPr>
          <p:cNvPr id="11" name="Picture 10" descr="ios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174" y="2414284"/>
            <a:ext cx="360945" cy="319151"/>
          </a:xfrm>
          <a:prstGeom prst="rect">
            <a:avLst/>
          </a:prstGeom>
        </p:spPr>
      </p:pic>
    </p:spTree>
    <p:extLst>
      <p:ext uri="{BB962C8B-B14F-4D97-AF65-F5344CB8AC3E}">
        <p14:creationId xmlns:p14="http://schemas.microsoft.com/office/powerpoint/2010/main" val="15103844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6" name="Rectangle 5"/>
          <p:cNvSpPr/>
          <p:nvPr/>
        </p:nvSpPr>
        <p:spPr>
          <a:xfrm>
            <a:off x="-152399" y="-127706"/>
            <a:ext cx="3973944" cy="5404557"/>
          </a:xfrm>
          <a:prstGeom prst="rect">
            <a:avLst/>
          </a:prstGeom>
          <a:solidFill>
            <a:srgbClr val="0B63E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solidFill>
                <a:prstClr val="white"/>
              </a:solidFill>
              <a:latin typeface="Calibri"/>
            </a:endParaRPr>
          </a:p>
        </p:txBody>
      </p:sp>
      <p:sp>
        <p:nvSpPr>
          <p:cNvPr id="7" name="Title 1"/>
          <p:cNvSpPr txBox="1">
            <a:spLocks/>
          </p:cNvSpPr>
          <p:nvPr/>
        </p:nvSpPr>
        <p:spPr>
          <a:xfrm>
            <a:off x="4087154" y="810812"/>
            <a:ext cx="4777446" cy="26561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nSpc>
                <a:spcPct val="110000"/>
              </a:lnSpc>
            </a:pPr>
            <a:r>
              <a:rPr lang="en-US" sz="2000" dirty="0">
                <a:solidFill>
                  <a:srgbClr val="1A1A1A"/>
                </a:solidFill>
                <a:latin typeface="ArialMT"/>
              </a:rPr>
              <a:t>“Xamarin Test Cloud is our path to a low maintenance, high quality and regression-free future. Not only is the product strikingly effective, but the team has been amazing — with their help we’ve seen immediate value from our investment. We’re excited about where this can take our team and product.</a:t>
            </a:r>
            <a:r>
              <a:rPr lang="en-US" sz="2000" dirty="0" smtClean="0">
                <a:solidFill>
                  <a:srgbClr val="1A1A1A"/>
                </a:solidFill>
                <a:latin typeface="ArialMT"/>
              </a:rPr>
              <a:t>”</a:t>
            </a:r>
            <a:endParaRPr lang="en-US" sz="2000" dirty="0">
              <a:solidFill>
                <a:srgbClr val="123458"/>
              </a:solidFill>
              <a:latin typeface="Arial"/>
              <a:cs typeface="Arial"/>
            </a:endParaRPr>
          </a:p>
          <a:p>
            <a:pPr algn="r">
              <a:lnSpc>
                <a:spcPct val="110000"/>
              </a:lnSpc>
            </a:pPr>
            <a:endParaRPr lang="en-US" sz="2000" dirty="0" smtClean="0">
              <a:solidFill>
                <a:srgbClr val="1A1A1A"/>
              </a:solidFill>
              <a:latin typeface="ArialMT"/>
            </a:endParaRPr>
          </a:p>
          <a:p>
            <a:pPr algn="r">
              <a:lnSpc>
                <a:spcPct val="110000"/>
              </a:lnSpc>
            </a:pPr>
            <a:r>
              <a:rPr lang="en-US" sz="2000" dirty="0" smtClean="0">
                <a:solidFill>
                  <a:srgbClr val="1A1A1A"/>
                </a:solidFill>
                <a:latin typeface="ArialMT"/>
              </a:rPr>
              <a:t>Sean </a:t>
            </a:r>
            <a:r>
              <a:rPr lang="en-US" sz="2000" dirty="0" err="1" smtClean="0">
                <a:solidFill>
                  <a:srgbClr val="1A1A1A"/>
                </a:solidFill>
                <a:latin typeface="ArialMT"/>
              </a:rPr>
              <a:t>Beausoleil</a:t>
            </a:r>
            <a:r>
              <a:rPr lang="en-US" sz="2000" dirty="0">
                <a:solidFill>
                  <a:srgbClr val="1A1A1A"/>
                </a:solidFill>
                <a:latin typeface="ArialMT"/>
              </a:rPr>
              <a:t/>
            </a:r>
            <a:br>
              <a:rPr lang="en-US" sz="2000" dirty="0">
                <a:solidFill>
                  <a:srgbClr val="1A1A1A"/>
                </a:solidFill>
                <a:latin typeface="ArialMT"/>
              </a:rPr>
            </a:br>
            <a:r>
              <a:rPr lang="en-US" sz="2000" dirty="0" smtClean="0">
                <a:solidFill>
                  <a:srgbClr val="1A1A1A"/>
                </a:solidFill>
                <a:latin typeface="ArialMT"/>
              </a:rPr>
              <a:t>Mailbox </a:t>
            </a:r>
            <a:r>
              <a:rPr lang="en-US" sz="2000" dirty="0">
                <a:solidFill>
                  <a:srgbClr val="1A1A1A"/>
                </a:solidFill>
                <a:latin typeface="ArialMT"/>
              </a:rPr>
              <a:t>Engineering </a:t>
            </a:r>
            <a:r>
              <a:rPr lang="en-US" sz="2000" dirty="0" smtClean="0">
                <a:solidFill>
                  <a:srgbClr val="1A1A1A"/>
                </a:solidFill>
                <a:latin typeface="ArialMT"/>
              </a:rPr>
              <a:t>Lead</a:t>
            </a:r>
            <a:endParaRPr lang="en-US" sz="2000" b="1" dirty="0" smtClean="0">
              <a:solidFill>
                <a:srgbClr val="123458"/>
              </a:solidFill>
              <a:latin typeface="Arial"/>
              <a:cs typeface="Arial"/>
            </a:endParaRPr>
          </a:p>
        </p:txBody>
      </p:sp>
      <p:sp>
        <p:nvSpPr>
          <p:cNvPr id="2" name="TextBox 1"/>
          <p:cNvSpPr txBox="1"/>
          <p:nvPr/>
        </p:nvSpPr>
        <p:spPr>
          <a:xfrm>
            <a:off x="698500" y="2134911"/>
            <a:ext cx="2313454" cy="892552"/>
          </a:xfrm>
          <a:prstGeom prst="rect">
            <a:avLst/>
          </a:prstGeom>
          <a:noFill/>
        </p:spPr>
        <p:txBody>
          <a:bodyPr wrap="none" rtlCol="0">
            <a:spAutoFit/>
          </a:bodyPr>
          <a:lstStyle/>
          <a:p>
            <a:r>
              <a:rPr lang="en-US" sz="5200" b="1" spc="-150" dirty="0" err="1" smtClean="0">
                <a:solidFill>
                  <a:schemeClr val="bg1"/>
                </a:solidFill>
                <a:latin typeface="Arial Narrow"/>
                <a:cs typeface="Arial Narrow"/>
              </a:rPr>
              <a:t>Dropbox</a:t>
            </a:r>
            <a:endParaRPr lang="en-US" sz="5200" b="1" spc="-150" dirty="0">
              <a:solidFill>
                <a:schemeClr val="bg1"/>
              </a:solidFill>
              <a:latin typeface="Arial Narrow"/>
              <a:cs typeface="Arial Narrow"/>
            </a:endParaRPr>
          </a:p>
        </p:txBody>
      </p:sp>
    </p:spTree>
    <p:extLst>
      <p:ext uri="{BB962C8B-B14F-4D97-AF65-F5344CB8AC3E}">
        <p14:creationId xmlns:p14="http://schemas.microsoft.com/office/powerpoint/2010/main" val="1354355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4" name="Rectangle 3"/>
          <p:cNvSpPr/>
          <p:nvPr/>
        </p:nvSpPr>
        <p:spPr>
          <a:xfrm>
            <a:off x="-152399" y="-127706"/>
            <a:ext cx="3973944" cy="5404557"/>
          </a:xfrm>
          <a:prstGeom prst="rect">
            <a:avLst/>
          </a:prstGeom>
          <a:solidFill>
            <a:srgbClr val="A00E1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pic>
        <p:nvPicPr>
          <p:cNvPr id="12" name="Picture 11" descr="flipboa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133" y="1408540"/>
            <a:ext cx="2026686" cy="2435259"/>
          </a:xfrm>
          <a:prstGeom prst="rect">
            <a:avLst/>
          </a:prstGeom>
        </p:spPr>
      </p:pic>
      <p:sp>
        <p:nvSpPr>
          <p:cNvPr id="14" name="Title 1"/>
          <p:cNvSpPr txBox="1">
            <a:spLocks/>
          </p:cNvSpPr>
          <p:nvPr/>
        </p:nvSpPr>
        <p:spPr>
          <a:xfrm>
            <a:off x="4260273" y="686247"/>
            <a:ext cx="4618181" cy="445725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nSpc>
                <a:spcPct val="110000"/>
              </a:lnSpc>
            </a:pPr>
            <a:r>
              <a:rPr lang="en-US" sz="2000" dirty="0" smtClean="0">
                <a:solidFill>
                  <a:srgbClr val="123458"/>
                </a:solidFill>
                <a:latin typeface="Arial"/>
                <a:cs typeface="Arial"/>
              </a:rPr>
              <a:t>“As </a:t>
            </a:r>
            <a:r>
              <a:rPr lang="en-US" sz="2000" dirty="0">
                <a:solidFill>
                  <a:srgbClr val="123458"/>
                </a:solidFill>
                <a:latin typeface="Arial"/>
                <a:cs typeface="Arial"/>
              </a:rPr>
              <a:t>a QA Engineer, I am really enjoying the Xamarin Test Cloud because it offers me a broad range of Android and </a:t>
            </a:r>
            <a:r>
              <a:rPr lang="en-US" sz="2000" dirty="0" err="1">
                <a:solidFill>
                  <a:srgbClr val="123458"/>
                </a:solidFill>
                <a:latin typeface="Arial"/>
                <a:cs typeface="Arial"/>
              </a:rPr>
              <a:t>iOS</a:t>
            </a:r>
            <a:r>
              <a:rPr lang="en-US" sz="2000" dirty="0">
                <a:solidFill>
                  <a:srgbClr val="123458"/>
                </a:solidFill>
                <a:latin typeface="Arial"/>
                <a:cs typeface="Arial"/>
              </a:rPr>
              <a:t> devices, which gives me the ability to have more test coverage and to discover issues sooner. And what’s particularly helpful is that Xamarin offers exceptional service and support that I can depend on every day</a:t>
            </a:r>
            <a:r>
              <a:rPr lang="en-US" sz="2000" dirty="0" smtClean="0">
                <a:solidFill>
                  <a:srgbClr val="123458"/>
                </a:solidFill>
                <a:latin typeface="Arial"/>
                <a:cs typeface="Arial"/>
              </a:rPr>
              <a:t>.”</a:t>
            </a:r>
          </a:p>
          <a:p>
            <a:pPr>
              <a:lnSpc>
                <a:spcPct val="110000"/>
              </a:lnSpc>
            </a:pPr>
            <a:endParaRPr lang="en-US" sz="2000" dirty="0">
              <a:solidFill>
                <a:srgbClr val="123458"/>
              </a:solidFill>
              <a:latin typeface="Arial"/>
              <a:cs typeface="Arial"/>
            </a:endParaRPr>
          </a:p>
          <a:p>
            <a:pPr algn="r">
              <a:lnSpc>
                <a:spcPct val="110000"/>
              </a:lnSpc>
            </a:pPr>
            <a:r>
              <a:rPr lang="en-US" sz="2000" dirty="0" smtClean="0">
                <a:solidFill>
                  <a:srgbClr val="3D4546"/>
                </a:solidFill>
                <a:latin typeface="HelveticaNeue"/>
              </a:rPr>
              <a:t>Derrick Lam </a:t>
            </a:r>
            <a:br>
              <a:rPr lang="en-US" sz="2000" dirty="0" smtClean="0">
                <a:solidFill>
                  <a:srgbClr val="3D4546"/>
                </a:solidFill>
                <a:latin typeface="HelveticaNeue"/>
              </a:rPr>
            </a:br>
            <a:r>
              <a:rPr lang="en-US" sz="2000" dirty="0" smtClean="0">
                <a:solidFill>
                  <a:srgbClr val="3D4546"/>
                </a:solidFill>
                <a:latin typeface="HelveticaNeue"/>
              </a:rPr>
              <a:t>QA Engineer</a:t>
            </a:r>
            <a:endParaRPr lang="en-US" sz="2000" b="1" dirty="0" smtClean="0">
              <a:solidFill>
                <a:srgbClr val="123458"/>
              </a:solidFill>
              <a:latin typeface="Arial"/>
              <a:cs typeface="Arial"/>
            </a:endParaRPr>
          </a:p>
          <a:p>
            <a:pPr algn="r">
              <a:lnSpc>
                <a:spcPct val="110000"/>
              </a:lnSpc>
            </a:pPr>
            <a:r>
              <a:rPr lang="en-US" sz="1800" b="1" dirty="0" smtClean="0">
                <a:solidFill>
                  <a:srgbClr val="123458"/>
                </a:solidFill>
                <a:latin typeface="Arial"/>
                <a:cs typeface="Arial"/>
              </a:rPr>
              <a:t>                  </a:t>
            </a:r>
            <a:endParaRPr lang="en-US" sz="1800" b="1" dirty="0">
              <a:solidFill>
                <a:srgbClr val="123458"/>
              </a:solidFill>
              <a:latin typeface="Arial"/>
              <a:cs typeface="Arial"/>
            </a:endParaRPr>
          </a:p>
        </p:txBody>
      </p:sp>
    </p:spTree>
    <p:extLst>
      <p:ext uri="{BB962C8B-B14F-4D97-AF65-F5344CB8AC3E}">
        <p14:creationId xmlns:p14="http://schemas.microsoft.com/office/powerpoint/2010/main" val="285773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14" name="Title 1"/>
          <p:cNvSpPr txBox="1">
            <a:spLocks/>
          </p:cNvSpPr>
          <p:nvPr/>
        </p:nvSpPr>
        <p:spPr>
          <a:xfrm>
            <a:off x="4260273" y="1699381"/>
            <a:ext cx="4537363" cy="26561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2000" dirty="0" smtClean="0">
                <a:solidFill>
                  <a:srgbClr val="123458"/>
                </a:solidFill>
                <a:latin typeface="Arial"/>
                <a:cs typeface="Arial"/>
              </a:rPr>
              <a:t>“Xamarin </a:t>
            </a:r>
            <a:r>
              <a:rPr lang="en-US" sz="2000" dirty="0">
                <a:solidFill>
                  <a:srgbClr val="123458"/>
                </a:solidFill>
                <a:latin typeface="Arial"/>
                <a:cs typeface="Arial"/>
              </a:rPr>
              <a:t>Test Cloud helped us identify and fix critical device-specific issues in the latest release of Foursquare before we </a:t>
            </a:r>
            <a:r>
              <a:rPr lang="en-US" sz="2000" dirty="0" smtClean="0">
                <a:solidFill>
                  <a:srgbClr val="123458"/>
                </a:solidFill>
                <a:latin typeface="Arial"/>
                <a:cs typeface="Arial"/>
              </a:rPr>
              <a:t>released.”</a:t>
            </a:r>
          </a:p>
          <a:p>
            <a:pPr algn="r"/>
            <a:endParaRPr lang="en-US" sz="2000" dirty="0" smtClean="0">
              <a:solidFill>
                <a:srgbClr val="1A1A1A"/>
              </a:solidFill>
              <a:latin typeface="ArialMT"/>
            </a:endParaRPr>
          </a:p>
          <a:p>
            <a:pPr algn="r"/>
            <a:r>
              <a:rPr lang="en-US" sz="2000" dirty="0" smtClean="0">
                <a:solidFill>
                  <a:srgbClr val="1A1A1A"/>
                </a:solidFill>
                <a:latin typeface="ArialMT"/>
              </a:rPr>
              <a:t>Mike Singleton</a:t>
            </a:r>
            <a:endParaRPr lang="en-US" sz="2000" dirty="0">
              <a:solidFill>
                <a:srgbClr val="1A1A1A"/>
              </a:solidFill>
              <a:latin typeface="ArialMT"/>
            </a:endParaRPr>
          </a:p>
          <a:p>
            <a:pPr algn="r"/>
            <a:r>
              <a:rPr lang="en-US" sz="2000" dirty="0" smtClean="0">
                <a:solidFill>
                  <a:srgbClr val="1A1A1A"/>
                </a:solidFill>
                <a:latin typeface="ArialMT"/>
              </a:rPr>
              <a:t>Software Engineer</a:t>
            </a:r>
            <a:endParaRPr lang="en-US" sz="2000" dirty="0" smtClean="0">
              <a:solidFill>
                <a:srgbClr val="123458"/>
              </a:solidFill>
              <a:latin typeface="Arial"/>
              <a:cs typeface="Arial"/>
            </a:endParaRPr>
          </a:p>
          <a:p>
            <a:pPr>
              <a:lnSpc>
                <a:spcPct val="110000"/>
              </a:lnSpc>
            </a:pPr>
            <a:r>
              <a:rPr lang="en-US" sz="1800" b="1" dirty="0" smtClean="0">
                <a:solidFill>
                  <a:srgbClr val="123458"/>
                </a:solidFill>
                <a:latin typeface="Arial"/>
                <a:cs typeface="Arial"/>
              </a:rPr>
              <a:t/>
            </a:r>
            <a:br>
              <a:rPr lang="en-US" sz="1800" b="1" dirty="0" smtClean="0">
                <a:solidFill>
                  <a:srgbClr val="123458"/>
                </a:solidFill>
                <a:latin typeface="Arial"/>
                <a:cs typeface="Arial"/>
              </a:rPr>
            </a:br>
            <a:endParaRPr lang="en-US" sz="1800" b="1" dirty="0">
              <a:solidFill>
                <a:srgbClr val="123458"/>
              </a:solidFill>
              <a:latin typeface="Arial"/>
              <a:cs typeface="Arial"/>
            </a:endParaRPr>
          </a:p>
        </p:txBody>
      </p:sp>
      <p:sp>
        <p:nvSpPr>
          <p:cNvPr id="6" name="Rectangle 5"/>
          <p:cNvSpPr/>
          <p:nvPr/>
        </p:nvSpPr>
        <p:spPr>
          <a:xfrm>
            <a:off x="-152399" y="-127706"/>
            <a:ext cx="3973944" cy="5404557"/>
          </a:xfrm>
          <a:prstGeom prst="rect">
            <a:avLst/>
          </a:prstGeom>
          <a:solidFill>
            <a:srgbClr val="0811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pic>
        <p:nvPicPr>
          <p:cNvPr id="7" name="Picture 6" descr="tumblr_inline_n965bkOymr1qzxhga copy.png"/>
          <p:cNvPicPr>
            <a:picLocks noChangeAspect="1"/>
          </p:cNvPicPr>
          <p:nvPr/>
        </p:nvPicPr>
        <p:blipFill rotWithShape="1">
          <a:blip r:embed="rId4">
            <a:extLst>
              <a:ext uri="{28A0092B-C50C-407E-A947-70E740481C1C}">
                <a14:useLocalDpi xmlns:a14="http://schemas.microsoft.com/office/drawing/2010/main" val="0"/>
              </a:ext>
            </a:extLst>
          </a:blip>
          <a:srcRect t="61021"/>
          <a:stretch/>
        </p:blipFill>
        <p:spPr>
          <a:xfrm>
            <a:off x="334818" y="2260601"/>
            <a:ext cx="3140363" cy="609598"/>
          </a:xfrm>
          <a:prstGeom prst="rect">
            <a:avLst/>
          </a:prstGeom>
        </p:spPr>
      </p:pic>
    </p:spTree>
    <p:extLst>
      <p:ext uri="{BB962C8B-B14F-4D97-AF65-F5344CB8AC3E}">
        <p14:creationId xmlns:p14="http://schemas.microsoft.com/office/powerpoint/2010/main" val="2349481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4" name="Rectangle 3"/>
          <p:cNvSpPr/>
          <p:nvPr/>
        </p:nvSpPr>
        <p:spPr>
          <a:xfrm>
            <a:off x="-152399" y="-127706"/>
            <a:ext cx="3973944" cy="540455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 name="Title 1"/>
          <p:cNvSpPr txBox="1">
            <a:spLocks/>
          </p:cNvSpPr>
          <p:nvPr/>
        </p:nvSpPr>
        <p:spPr>
          <a:xfrm>
            <a:off x="4087154" y="148841"/>
            <a:ext cx="4537363" cy="26561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2000" dirty="0" smtClean="0">
                <a:solidFill>
                  <a:srgbClr val="1A1A1A"/>
                </a:solidFill>
                <a:latin typeface="ArialMT"/>
              </a:rPr>
              <a:t>“</a:t>
            </a:r>
            <a:r>
              <a:rPr lang="en-US" sz="1800" dirty="0" err="1">
                <a:solidFill>
                  <a:srgbClr val="1A1A1A"/>
                </a:solidFill>
                <a:latin typeface="ArialMT"/>
              </a:rPr>
              <a:t>Xamarin’s</a:t>
            </a:r>
            <a:r>
              <a:rPr lang="en-US" sz="1800" dirty="0">
                <a:solidFill>
                  <a:srgbClr val="1A1A1A"/>
                </a:solidFill>
                <a:latin typeface="ArialMT"/>
              </a:rPr>
              <a:t> Calabash framework, and their Xamarin Test Cloud, plays a fundamental role in our continued effort to maintain the highest possible quality of our products and also in securing a short time-to-market. </a:t>
            </a:r>
            <a:endParaRPr lang="en-US" sz="1800" dirty="0" smtClean="0">
              <a:solidFill>
                <a:srgbClr val="1A1A1A"/>
              </a:solidFill>
              <a:latin typeface="ArialMT"/>
            </a:endParaRPr>
          </a:p>
          <a:p>
            <a:endParaRPr lang="en-US" sz="1800" dirty="0">
              <a:solidFill>
                <a:srgbClr val="1A1A1A"/>
              </a:solidFill>
              <a:latin typeface="ArialMT"/>
            </a:endParaRPr>
          </a:p>
          <a:p>
            <a:r>
              <a:rPr lang="en-US" sz="1800" dirty="0" smtClean="0">
                <a:solidFill>
                  <a:srgbClr val="1A1A1A"/>
                </a:solidFill>
                <a:latin typeface="ArialMT"/>
              </a:rPr>
              <a:t>Our </a:t>
            </a:r>
            <a:r>
              <a:rPr lang="en-US" sz="1800" dirty="0">
                <a:solidFill>
                  <a:srgbClr val="1A1A1A"/>
                </a:solidFill>
                <a:latin typeface="ArialMT"/>
              </a:rPr>
              <a:t>test setup takes care of most of the tedious work doing regression tests and gives our team quick feedback, while helping us delivering new features at a fast predictive speed. Whenever we have encountered problems, the Xamarin service and support has been excellent.”</a:t>
            </a:r>
          </a:p>
          <a:p>
            <a:endParaRPr lang="en-US" sz="1800" dirty="0" smtClean="0">
              <a:solidFill>
                <a:srgbClr val="1A1A1A"/>
              </a:solidFill>
              <a:latin typeface="ArialMT"/>
            </a:endParaRPr>
          </a:p>
          <a:p>
            <a:pPr algn="r"/>
            <a:r>
              <a:rPr lang="en-US" sz="1800" dirty="0" err="1" smtClean="0">
                <a:solidFill>
                  <a:srgbClr val="1A1A1A"/>
                </a:solidFill>
                <a:latin typeface="ArialMT"/>
              </a:rPr>
              <a:t>Niels</a:t>
            </a:r>
            <a:r>
              <a:rPr lang="en-US" sz="1800" dirty="0" smtClean="0">
                <a:solidFill>
                  <a:srgbClr val="1A1A1A"/>
                </a:solidFill>
                <a:latin typeface="ArialMT"/>
              </a:rPr>
              <a:t> </a:t>
            </a:r>
            <a:r>
              <a:rPr lang="en-US" sz="1800" dirty="0" err="1">
                <a:solidFill>
                  <a:srgbClr val="1A1A1A"/>
                </a:solidFill>
                <a:latin typeface="ArialMT"/>
              </a:rPr>
              <a:t>Frydenholm</a:t>
            </a:r>
            <a:r>
              <a:rPr lang="en-US" sz="1800" dirty="0">
                <a:solidFill>
                  <a:srgbClr val="1A1A1A"/>
                </a:solidFill>
                <a:latin typeface="ArialMT"/>
              </a:rPr>
              <a:t>, </a:t>
            </a:r>
            <a:r>
              <a:rPr lang="en-US" sz="1800" dirty="0" smtClean="0">
                <a:solidFill>
                  <a:srgbClr val="1A1A1A"/>
                </a:solidFill>
                <a:latin typeface="ArialMT"/>
              </a:rPr>
              <a:t/>
            </a:r>
            <a:br>
              <a:rPr lang="en-US" sz="1800" dirty="0" smtClean="0">
                <a:solidFill>
                  <a:srgbClr val="1A1A1A"/>
                </a:solidFill>
                <a:latin typeface="ArialMT"/>
              </a:rPr>
            </a:br>
            <a:r>
              <a:rPr lang="en-US" sz="1800" dirty="0" smtClean="0">
                <a:solidFill>
                  <a:srgbClr val="1A1A1A"/>
                </a:solidFill>
                <a:latin typeface="ArialMT"/>
              </a:rPr>
              <a:t>Software </a:t>
            </a:r>
            <a:r>
              <a:rPr lang="en-US" sz="1800" dirty="0">
                <a:solidFill>
                  <a:srgbClr val="1A1A1A"/>
                </a:solidFill>
                <a:latin typeface="ArialMT"/>
              </a:rPr>
              <a:t>Architect at eBay Classifieds</a:t>
            </a:r>
            <a:endParaRPr lang="en-US" sz="1800" b="1" dirty="0" smtClean="0">
              <a:solidFill>
                <a:srgbClr val="123458"/>
              </a:solidFill>
              <a:latin typeface="Arial"/>
              <a:cs typeface="Arial"/>
            </a:endParaRPr>
          </a:p>
        </p:txBody>
      </p:sp>
      <p:pic>
        <p:nvPicPr>
          <p:cNvPr id="2" name="Picture 1" descr="nhk1tpylmukkma3drgk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241" y="1616623"/>
            <a:ext cx="3283319" cy="1806542"/>
          </a:xfrm>
          <a:prstGeom prst="rect">
            <a:avLst/>
          </a:prstGeom>
        </p:spPr>
      </p:pic>
    </p:spTree>
    <p:extLst>
      <p:ext uri="{BB962C8B-B14F-4D97-AF65-F5344CB8AC3E}">
        <p14:creationId xmlns:p14="http://schemas.microsoft.com/office/powerpoint/2010/main" val="2549123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14" name="Title 1"/>
          <p:cNvSpPr txBox="1">
            <a:spLocks/>
          </p:cNvSpPr>
          <p:nvPr/>
        </p:nvSpPr>
        <p:spPr>
          <a:xfrm>
            <a:off x="4260273" y="1414310"/>
            <a:ext cx="4537363" cy="26561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r>
              <a:rPr lang="en-US" sz="2000" dirty="0">
                <a:solidFill>
                  <a:srgbClr val="1A1A1A"/>
                </a:solidFill>
                <a:latin typeface="ArialMT"/>
              </a:rPr>
              <a:t>Xamarin Test Cloud has helped us catch important bugs in challenging scenarios, and to ensure they never occur again.”</a:t>
            </a:r>
          </a:p>
          <a:p>
            <a:endParaRPr lang="en-US" sz="2000" dirty="0">
              <a:solidFill>
                <a:srgbClr val="1A1A1A"/>
              </a:solidFill>
              <a:latin typeface="ArialMT"/>
            </a:endParaRPr>
          </a:p>
          <a:p>
            <a:pPr algn="r"/>
            <a:r>
              <a:rPr lang="en-US" sz="2000" dirty="0" smtClean="0">
                <a:solidFill>
                  <a:srgbClr val="1A1A1A"/>
                </a:solidFill>
                <a:latin typeface="ArialMT"/>
              </a:rPr>
              <a:t>Hamid Palo</a:t>
            </a:r>
            <a:r>
              <a:rPr lang="en-US" sz="2000" dirty="0">
                <a:solidFill>
                  <a:srgbClr val="1A1A1A"/>
                </a:solidFill>
                <a:latin typeface="ArialMT"/>
              </a:rPr>
              <a:t/>
            </a:r>
            <a:br>
              <a:rPr lang="en-US" sz="2000" dirty="0">
                <a:solidFill>
                  <a:srgbClr val="1A1A1A"/>
                </a:solidFill>
                <a:latin typeface="ArialMT"/>
              </a:rPr>
            </a:br>
            <a:r>
              <a:rPr lang="en-US" sz="2000" dirty="0" smtClean="0">
                <a:solidFill>
                  <a:srgbClr val="1A1A1A"/>
                </a:solidFill>
                <a:latin typeface="ArialMT"/>
              </a:rPr>
              <a:t>Android </a:t>
            </a:r>
            <a:r>
              <a:rPr lang="en-US" sz="2000" dirty="0">
                <a:solidFill>
                  <a:srgbClr val="1A1A1A"/>
                </a:solidFill>
                <a:latin typeface="ArialMT"/>
              </a:rPr>
              <a:t>Team </a:t>
            </a:r>
            <a:r>
              <a:rPr lang="en-US" sz="2000" dirty="0" smtClean="0">
                <a:solidFill>
                  <a:srgbClr val="1A1A1A"/>
                </a:solidFill>
                <a:latin typeface="ArialMT"/>
              </a:rPr>
              <a:t>Lead</a:t>
            </a:r>
            <a:endParaRPr lang="en-US" sz="2000" b="1" dirty="0" smtClean="0">
              <a:solidFill>
                <a:srgbClr val="123458"/>
              </a:solidFill>
              <a:latin typeface="Arial"/>
              <a:cs typeface="Arial"/>
            </a:endParaRPr>
          </a:p>
        </p:txBody>
      </p:sp>
      <p:sp>
        <p:nvSpPr>
          <p:cNvPr id="9" name="Rectangle 8"/>
          <p:cNvSpPr/>
          <p:nvPr/>
        </p:nvSpPr>
        <p:spPr>
          <a:xfrm>
            <a:off x="0" y="-83606"/>
            <a:ext cx="3973944" cy="5404557"/>
          </a:xfrm>
          <a:prstGeom prst="rect">
            <a:avLst/>
          </a:prstGeom>
          <a:solidFill>
            <a:srgbClr val="174C7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pic>
        <p:nvPicPr>
          <p:cNvPr id="3" name="Picture 2" descr="images.jpg"/>
          <p:cNvPicPr>
            <a:picLocks noChangeAspect="1"/>
          </p:cNvPicPr>
          <p:nvPr/>
        </p:nvPicPr>
        <p:blipFill rotWithShape="1">
          <a:blip r:embed="rId4">
            <a:extLst>
              <a:ext uri="{28A0092B-C50C-407E-A947-70E740481C1C}">
                <a14:useLocalDpi xmlns:a14="http://schemas.microsoft.com/office/drawing/2010/main" val="0"/>
              </a:ext>
            </a:extLst>
          </a:blip>
          <a:srcRect b="23986"/>
          <a:stretch/>
        </p:blipFill>
        <p:spPr>
          <a:xfrm>
            <a:off x="608217" y="1982338"/>
            <a:ext cx="2720567" cy="875162"/>
          </a:xfrm>
          <a:prstGeom prst="rect">
            <a:avLst/>
          </a:prstGeom>
        </p:spPr>
      </p:pic>
    </p:spTree>
    <p:extLst>
      <p:ext uri="{BB962C8B-B14F-4D97-AF65-F5344CB8AC3E}">
        <p14:creationId xmlns:p14="http://schemas.microsoft.com/office/powerpoint/2010/main" val="1726502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773367" y="2253194"/>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3"/>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FontTx/>
              <a:buNone/>
            </a:pPr>
            <a:endParaRPr lang="en-US" sz="1800" dirty="0">
              <a:solidFill>
                <a:srgbClr val="123458"/>
              </a:solidFill>
              <a:latin typeface="Arial"/>
              <a:cs typeface="Arial"/>
            </a:endParaRPr>
          </a:p>
        </p:txBody>
      </p:sp>
      <p:sp>
        <p:nvSpPr>
          <p:cNvPr id="4" name="Rectangle 3"/>
          <p:cNvSpPr/>
          <p:nvPr/>
        </p:nvSpPr>
        <p:spPr>
          <a:xfrm>
            <a:off x="-152399" y="-127706"/>
            <a:ext cx="3973944" cy="5404557"/>
          </a:xfrm>
          <a:prstGeom prst="rect">
            <a:avLst/>
          </a:prstGeom>
          <a:solidFill>
            <a:srgbClr val="45506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Calibri"/>
            </a:endParaRPr>
          </a:p>
        </p:txBody>
      </p:sp>
      <p:sp>
        <p:nvSpPr>
          <p:cNvPr id="14" name="Title 1"/>
          <p:cNvSpPr txBox="1">
            <a:spLocks/>
          </p:cNvSpPr>
          <p:nvPr/>
        </p:nvSpPr>
        <p:spPr>
          <a:xfrm>
            <a:off x="4260273" y="1373905"/>
            <a:ext cx="4537363" cy="2656163"/>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b="0" i="0" kern="1200">
                <a:solidFill>
                  <a:srgbClr val="3C90D1"/>
                </a:solidFill>
                <a:latin typeface="Calibri"/>
                <a:ea typeface="+mj-ea"/>
                <a:cs typeface="Calibri"/>
              </a:defRPr>
            </a:lvl1pPr>
          </a:lstStyle>
          <a:p>
            <a:pPr>
              <a:lnSpc>
                <a:spcPct val="110000"/>
              </a:lnSpc>
            </a:pPr>
            <a:r>
              <a:rPr lang="en-US" sz="2000" dirty="0" smtClean="0">
                <a:solidFill>
                  <a:srgbClr val="123458"/>
                </a:solidFill>
                <a:latin typeface="Arial"/>
                <a:cs typeface="Arial"/>
              </a:rPr>
              <a:t>“Xamarin </a:t>
            </a:r>
            <a:r>
              <a:rPr lang="en-US" sz="2000" dirty="0">
                <a:solidFill>
                  <a:srgbClr val="123458"/>
                </a:solidFill>
                <a:latin typeface="Arial"/>
                <a:cs typeface="Arial"/>
              </a:rPr>
              <a:t>Test Cloud helps us ensure that critical features of </a:t>
            </a:r>
            <a:r>
              <a:rPr lang="en-US" sz="2000" dirty="0" err="1">
                <a:solidFill>
                  <a:srgbClr val="123458"/>
                </a:solidFill>
                <a:latin typeface="Arial"/>
                <a:cs typeface="Arial"/>
              </a:rPr>
              <a:t>Expensify</a:t>
            </a:r>
            <a:r>
              <a:rPr lang="en-US" sz="2000" dirty="0">
                <a:solidFill>
                  <a:srgbClr val="123458"/>
                </a:solidFill>
                <a:latin typeface="Arial"/>
                <a:cs typeface="Arial"/>
              </a:rPr>
              <a:t> look and perform great on every Android device imaginable</a:t>
            </a:r>
            <a:r>
              <a:rPr lang="en-US" sz="2000" dirty="0" smtClean="0">
                <a:solidFill>
                  <a:srgbClr val="123458"/>
                </a:solidFill>
                <a:latin typeface="Arial"/>
                <a:cs typeface="Arial"/>
              </a:rPr>
              <a:t>.”</a:t>
            </a:r>
            <a:br>
              <a:rPr lang="en-US" sz="2000" dirty="0" smtClean="0">
                <a:solidFill>
                  <a:srgbClr val="123458"/>
                </a:solidFill>
                <a:latin typeface="Arial"/>
                <a:cs typeface="Arial"/>
              </a:rPr>
            </a:br>
            <a:endParaRPr lang="en-US" sz="2000" dirty="0" smtClean="0">
              <a:solidFill>
                <a:srgbClr val="123458"/>
              </a:solidFill>
              <a:latin typeface="Arial"/>
              <a:cs typeface="Arial"/>
            </a:endParaRPr>
          </a:p>
          <a:p>
            <a:pPr algn="r">
              <a:lnSpc>
                <a:spcPct val="110000"/>
              </a:lnSpc>
            </a:pPr>
            <a:r>
              <a:rPr lang="en-US" sz="2000" dirty="0" smtClean="0">
                <a:solidFill>
                  <a:srgbClr val="3D4546"/>
                </a:solidFill>
                <a:latin typeface="HelveticaNeue"/>
              </a:rPr>
              <a:t>Tom Jacobs</a:t>
            </a:r>
            <a:endParaRPr lang="en-US" sz="2000" dirty="0">
              <a:solidFill>
                <a:srgbClr val="3D4546"/>
              </a:solidFill>
              <a:latin typeface="HelveticaNeue"/>
            </a:endParaRPr>
          </a:p>
          <a:p>
            <a:pPr algn="r">
              <a:lnSpc>
                <a:spcPct val="110000"/>
              </a:lnSpc>
            </a:pPr>
            <a:r>
              <a:rPr lang="en-US" sz="2000" dirty="0" smtClean="0">
                <a:solidFill>
                  <a:srgbClr val="3D4546"/>
                </a:solidFill>
                <a:latin typeface="HelveticaNeue"/>
              </a:rPr>
              <a:t>Software Engineer</a:t>
            </a:r>
            <a:endParaRPr lang="en-US" sz="2000" b="1" dirty="0" smtClean="0">
              <a:solidFill>
                <a:srgbClr val="123458"/>
              </a:solidFill>
              <a:latin typeface="Arial"/>
              <a:cs typeface="Arial"/>
            </a:endParaRPr>
          </a:p>
        </p:txBody>
      </p:sp>
      <p:pic>
        <p:nvPicPr>
          <p:cNvPr id="9" name="Picture 8" descr="Expensify-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980" y="1602505"/>
            <a:ext cx="1835731" cy="1835731"/>
          </a:xfrm>
          <a:prstGeom prst="rect">
            <a:avLst/>
          </a:prstGeom>
        </p:spPr>
      </p:pic>
    </p:spTree>
    <p:extLst>
      <p:ext uri="{BB962C8B-B14F-4D97-AF65-F5344CB8AC3E}">
        <p14:creationId xmlns:p14="http://schemas.microsoft.com/office/powerpoint/2010/main" val="3168645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2" y="0"/>
            <a:ext cx="9207839" cy="5206322"/>
          </a:xfrm>
          <a:prstGeom prst="rect">
            <a:avLst/>
          </a:prstGeom>
        </p:spPr>
      </p:pic>
      <p:sp>
        <p:nvSpPr>
          <p:cNvPr id="2" name="Title 1"/>
          <p:cNvSpPr>
            <a:spLocks noGrp="1"/>
          </p:cNvSpPr>
          <p:nvPr>
            <p:ph type="title"/>
          </p:nvPr>
        </p:nvSpPr>
        <p:spPr/>
        <p:txBody>
          <a:bodyPr>
            <a:noAutofit/>
          </a:bodyPr>
          <a:lstStyle/>
          <a:p>
            <a:r>
              <a:rPr lang="en-US" sz="2400" dirty="0" smtClean="0">
                <a:solidFill>
                  <a:schemeClr val="bg1"/>
                </a:solidFill>
                <a:latin typeface="Arial"/>
                <a:cs typeface="Arial"/>
              </a:rPr>
              <a:t>Xamarin: Explosive Growth in 3 Years</a:t>
            </a:r>
            <a:endParaRPr lang="en-US" sz="2400" dirty="0">
              <a:solidFill>
                <a:schemeClr val="bg1"/>
              </a:solidFill>
              <a:latin typeface="Arial"/>
              <a:cs typeface="Arial"/>
            </a:endParaRPr>
          </a:p>
        </p:txBody>
      </p:sp>
      <p:sp>
        <p:nvSpPr>
          <p:cNvPr id="16" name="TextBox 15"/>
          <p:cNvSpPr txBox="1"/>
          <p:nvPr/>
        </p:nvSpPr>
        <p:spPr>
          <a:xfrm>
            <a:off x="4291189" y="3889774"/>
            <a:ext cx="184666" cy="369332"/>
          </a:xfrm>
          <a:prstGeom prst="rect">
            <a:avLst/>
          </a:prstGeom>
          <a:noFill/>
        </p:spPr>
        <p:txBody>
          <a:bodyPr wrap="none" rtlCol="0">
            <a:spAutoFit/>
          </a:bodyPr>
          <a:lstStyle/>
          <a:p>
            <a:endParaRPr lang="en-US" dirty="0"/>
          </a:p>
        </p:txBody>
      </p:sp>
      <p:sp>
        <p:nvSpPr>
          <p:cNvPr id="4" name="TextBox 3"/>
          <p:cNvSpPr txBox="1"/>
          <p:nvPr/>
        </p:nvSpPr>
        <p:spPr>
          <a:xfrm>
            <a:off x="1079500" y="2133600"/>
            <a:ext cx="838200" cy="646331"/>
          </a:xfrm>
          <a:prstGeom prst="rect">
            <a:avLst/>
          </a:prstGeom>
          <a:noFill/>
        </p:spPr>
        <p:txBody>
          <a:bodyPr wrap="square" rtlCol="0">
            <a:spAutoFit/>
          </a:bodyPr>
          <a:lstStyle/>
          <a:p>
            <a:r>
              <a:rPr lang="en-US" sz="3600" b="1" dirty="0" smtClean="0">
                <a:solidFill>
                  <a:schemeClr val="bg1"/>
                </a:solidFill>
                <a:latin typeface="Arial"/>
                <a:cs typeface="Arial"/>
              </a:rPr>
              <a:t>10</a:t>
            </a:r>
            <a:endParaRPr lang="en-US" sz="3600" b="1" dirty="0">
              <a:solidFill>
                <a:schemeClr val="bg1"/>
              </a:solidFill>
              <a:latin typeface="Arial"/>
              <a:cs typeface="Arial"/>
            </a:endParaRPr>
          </a:p>
        </p:txBody>
      </p:sp>
      <p:sp>
        <p:nvSpPr>
          <p:cNvPr id="7" name="TextBox 6"/>
          <p:cNvSpPr txBox="1"/>
          <p:nvPr/>
        </p:nvSpPr>
        <p:spPr>
          <a:xfrm>
            <a:off x="2959100" y="1727200"/>
            <a:ext cx="1003300" cy="646331"/>
          </a:xfrm>
          <a:prstGeom prst="rect">
            <a:avLst/>
          </a:prstGeom>
          <a:noFill/>
        </p:spPr>
        <p:txBody>
          <a:bodyPr wrap="square" rtlCol="0">
            <a:spAutoFit/>
          </a:bodyPr>
          <a:lstStyle/>
          <a:p>
            <a:r>
              <a:rPr lang="en-US" sz="3600" b="1" dirty="0" smtClean="0">
                <a:solidFill>
                  <a:schemeClr val="bg1"/>
                </a:solidFill>
                <a:latin typeface="Arial"/>
                <a:cs typeface="Arial"/>
              </a:rPr>
              <a:t>150</a:t>
            </a:r>
            <a:endParaRPr lang="en-US" sz="3600" b="1" dirty="0">
              <a:solidFill>
                <a:schemeClr val="bg1"/>
              </a:solidFill>
              <a:latin typeface="Arial"/>
              <a:cs typeface="Arial"/>
            </a:endParaRPr>
          </a:p>
        </p:txBody>
      </p:sp>
      <p:sp>
        <p:nvSpPr>
          <p:cNvPr id="8" name="TextBox 7"/>
          <p:cNvSpPr txBox="1"/>
          <p:nvPr/>
        </p:nvSpPr>
        <p:spPr>
          <a:xfrm>
            <a:off x="4660900" y="1106269"/>
            <a:ext cx="2311400" cy="646331"/>
          </a:xfrm>
          <a:prstGeom prst="rect">
            <a:avLst/>
          </a:prstGeom>
          <a:noFill/>
        </p:spPr>
        <p:txBody>
          <a:bodyPr wrap="square" rtlCol="0">
            <a:spAutoFit/>
          </a:bodyPr>
          <a:lstStyle/>
          <a:p>
            <a:r>
              <a:rPr lang="en-US" sz="3600" b="1" dirty="0" smtClean="0">
                <a:solidFill>
                  <a:schemeClr val="bg1"/>
                </a:solidFill>
                <a:latin typeface="Arial"/>
                <a:cs typeface="Arial"/>
              </a:rPr>
              <a:t>30,000</a:t>
            </a:r>
            <a:endParaRPr lang="en-US" sz="3600" b="1" dirty="0">
              <a:solidFill>
                <a:schemeClr val="bg1"/>
              </a:solidFill>
              <a:latin typeface="Arial"/>
              <a:cs typeface="Arial"/>
            </a:endParaRPr>
          </a:p>
        </p:txBody>
      </p:sp>
      <p:sp>
        <p:nvSpPr>
          <p:cNvPr id="9" name="TextBox 8"/>
          <p:cNvSpPr txBox="1"/>
          <p:nvPr/>
        </p:nvSpPr>
        <p:spPr>
          <a:xfrm>
            <a:off x="6667500" y="226243"/>
            <a:ext cx="2311400" cy="646331"/>
          </a:xfrm>
          <a:prstGeom prst="rect">
            <a:avLst/>
          </a:prstGeom>
          <a:noFill/>
        </p:spPr>
        <p:txBody>
          <a:bodyPr wrap="square" rtlCol="0">
            <a:spAutoFit/>
          </a:bodyPr>
          <a:lstStyle/>
          <a:p>
            <a:r>
              <a:rPr lang="en-US" sz="3600" b="1" dirty="0" smtClean="0">
                <a:solidFill>
                  <a:schemeClr val="bg1"/>
                </a:solidFill>
                <a:latin typeface="Arial"/>
                <a:cs typeface="Arial"/>
              </a:rPr>
              <a:t>740,000</a:t>
            </a:r>
            <a:endParaRPr lang="en-US" sz="3600" b="1" dirty="0">
              <a:solidFill>
                <a:schemeClr val="bg1"/>
              </a:solidFill>
              <a:latin typeface="Arial"/>
              <a:cs typeface="Arial"/>
            </a:endParaRPr>
          </a:p>
        </p:txBody>
      </p:sp>
      <p:cxnSp>
        <p:nvCxnSpPr>
          <p:cNvPr id="10" name="Straight Connector 9"/>
          <p:cNvCxnSpPr/>
          <p:nvPr/>
        </p:nvCxnSpPr>
        <p:spPr>
          <a:xfrm>
            <a:off x="596900" y="2818031"/>
            <a:ext cx="17145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2563989" y="2397562"/>
            <a:ext cx="17145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4584700" y="1803400"/>
            <a:ext cx="17145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6731000" y="936074"/>
            <a:ext cx="1714500" cy="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5" name="Title 1"/>
          <p:cNvSpPr txBox="1">
            <a:spLocks/>
          </p:cNvSpPr>
          <p:nvPr/>
        </p:nvSpPr>
        <p:spPr>
          <a:xfrm>
            <a:off x="584197" y="2817042"/>
            <a:ext cx="1905000"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I</a:t>
            </a:r>
            <a:r>
              <a:rPr lang="en-US" altLang="zh-CN" sz="1800" dirty="0" smtClean="0">
                <a:solidFill>
                  <a:schemeClr val="bg1"/>
                </a:solidFill>
                <a:latin typeface="Arial"/>
                <a:cs typeface="Arial"/>
              </a:rPr>
              <a:t>n production use for 10 years</a:t>
            </a:r>
            <a:endParaRPr lang="en-US" sz="1800" dirty="0">
              <a:solidFill>
                <a:schemeClr val="bg1"/>
              </a:solidFill>
              <a:latin typeface="Arial"/>
              <a:cs typeface="Arial"/>
            </a:endParaRPr>
          </a:p>
        </p:txBody>
      </p:sp>
      <p:sp>
        <p:nvSpPr>
          <p:cNvPr id="17" name="Title 1"/>
          <p:cNvSpPr txBox="1">
            <a:spLocks/>
          </p:cNvSpPr>
          <p:nvPr/>
        </p:nvSpPr>
        <p:spPr>
          <a:xfrm>
            <a:off x="2640189" y="2416802"/>
            <a:ext cx="1741311"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Customers in</a:t>
            </a:r>
          </a:p>
          <a:p>
            <a:r>
              <a:rPr lang="en-US" sz="1800" dirty="0" smtClean="0">
                <a:solidFill>
                  <a:schemeClr val="bg1"/>
                </a:solidFill>
                <a:latin typeface="Arial"/>
                <a:cs typeface="Arial"/>
              </a:rPr>
              <a:t>150 countries</a:t>
            </a:r>
            <a:endParaRPr lang="en-US" sz="1800" dirty="0">
              <a:solidFill>
                <a:schemeClr val="bg1"/>
              </a:solidFill>
              <a:latin typeface="Arial"/>
              <a:cs typeface="Arial"/>
            </a:endParaRPr>
          </a:p>
        </p:txBody>
      </p:sp>
      <p:sp>
        <p:nvSpPr>
          <p:cNvPr id="18" name="Title 1"/>
          <p:cNvSpPr txBox="1">
            <a:spLocks/>
          </p:cNvSpPr>
          <p:nvPr/>
        </p:nvSpPr>
        <p:spPr>
          <a:xfrm>
            <a:off x="4508500" y="1946902"/>
            <a:ext cx="2120900"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Adding over 30,000 developers a month</a:t>
            </a:r>
            <a:endParaRPr lang="en-US" sz="1800" dirty="0">
              <a:solidFill>
                <a:schemeClr val="bg1"/>
              </a:solidFill>
              <a:latin typeface="Arial"/>
              <a:cs typeface="Arial"/>
            </a:endParaRPr>
          </a:p>
        </p:txBody>
      </p:sp>
      <p:sp>
        <p:nvSpPr>
          <p:cNvPr id="19" name="Title 1"/>
          <p:cNvSpPr txBox="1">
            <a:spLocks/>
          </p:cNvSpPr>
          <p:nvPr/>
        </p:nvSpPr>
        <p:spPr>
          <a:xfrm>
            <a:off x="6654800" y="1093645"/>
            <a:ext cx="2120900" cy="675457"/>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1800" dirty="0" smtClean="0">
                <a:solidFill>
                  <a:schemeClr val="bg1"/>
                </a:solidFill>
                <a:latin typeface="Arial"/>
                <a:cs typeface="Arial"/>
              </a:rPr>
              <a:t>740,000 registered developers in just 3 years</a:t>
            </a:r>
            <a:endParaRPr lang="en-US" sz="1800" dirty="0">
              <a:solidFill>
                <a:schemeClr val="bg1"/>
              </a:solidFill>
              <a:latin typeface="Arial"/>
              <a:cs typeface="Arial"/>
            </a:endParaRPr>
          </a:p>
        </p:txBody>
      </p:sp>
    </p:spTree>
    <p:extLst>
      <p:ext uri="{BB962C8B-B14F-4D97-AF65-F5344CB8AC3E}">
        <p14:creationId xmlns:p14="http://schemas.microsoft.com/office/powerpoint/2010/main" val="35170398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3549" y="-70555"/>
            <a:ext cx="9440332" cy="5404557"/>
          </a:xfrm>
          <a:prstGeom prst="rect">
            <a:avLst/>
          </a:prstGeom>
        </p:spPr>
      </p:pic>
      <p:sp>
        <p:nvSpPr>
          <p:cNvPr id="13" name="Title 2"/>
          <p:cNvSpPr txBox="1">
            <a:spLocks/>
          </p:cNvSpPr>
          <p:nvPr/>
        </p:nvSpPr>
        <p:spPr>
          <a:xfrm>
            <a:off x="2271881" y="2363232"/>
            <a:ext cx="383079" cy="3952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000" dirty="0">
              <a:solidFill>
                <a:schemeClr val="bg1"/>
              </a:solidFill>
              <a:latin typeface="Helvetica"/>
              <a:cs typeface="Helvetica"/>
            </a:endParaRPr>
          </a:p>
        </p:txBody>
      </p:sp>
      <p:pic>
        <p:nvPicPr>
          <p:cNvPr id="9" name="Picture 8" descr="Test Cloud Logo Color Capital Letter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 y="205859"/>
            <a:ext cx="3423356" cy="456447"/>
          </a:xfrm>
          <a:prstGeom prst="rect">
            <a:avLst/>
          </a:prstGeom>
        </p:spPr>
      </p:pic>
      <p:cxnSp>
        <p:nvCxnSpPr>
          <p:cNvPr id="21" name="Straight Connector 20"/>
          <p:cNvCxnSpPr/>
          <p:nvPr/>
        </p:nvCxnSpPr>
        <p:spPr>
          <a:xfrm>
            <a:off x="457200" y="825801"/>
            <a:ext cx="82296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457200" y="1181100"/>
            <a:ext cx="8229600" cy="3170099"/>
          </a:xfrm>
          <a:prstGeom prst="rect">
            <a:avLst/>
          </a:prstGeom>
          <a:noFill/>
        </p:spPr>
        <p:txBody>
          <a:bodyPr wrap="square" rtlCol="0">
            <a:spAutoFit/>
          </a:bodyPr>
          <a:lstStyle/>
          <a:p>
            <a:r>
              <a:rPr lang="en-US" sz="2800" dirty="0" smtClean="0">
                <a:solidFill>
                  <a:schemeClr val="bg1"/>
                </a:solidFill>
              </a:rPr>
              <a:t>Your people, your process, plus Xamarin Test Cloud.</a:t>
            </a:r>
          </a:p>
          <a:p>
            <a:endParaRPr lang="en-US" sz="2800" dirty="0">
              <a:solidFill>
                <a:schemeClr val="bg1"/>
              </a:solidFill>
            </a:endParaRPr>
          </a:p>
          <a:p>
            <a:r>
              <a:rPr lang="en-US" sz="2400" dirty="0" smtClean="0">
                <a:solidFill>
                  <a:schemeClr val="bg1"/>
                </a:solidFill>
              </a:rPr>
              <a:t>Use as much of Xamarin Test Cloud as you like.</a:t>
            </a:r>
          </a:p>
          <a:p>
            <a:endParaRPr lang="en-US" sz="2400" dirty="0">
              <a:solidFill>
                <a:schemeClr val="bg1"/>
              </a:solidFill>
            </a:endParaRPr>
          </a:p>
          <a:p>
            <a:pPr marL="342900" indent="-342900">
              <a:buFont typeface="Arial"/>
              <a:buChar char="•"/>
            </a:pPr>
            <a:r>
              <a:rPr lang="en-US" sz="2400" dirty="0" smtClean="0">
                <a:solidFill>
                  <a:schemeClr val="bg1"/>
                </a:solidFill>
              </a:rPr>
              <a:t>Flexible, generous, monthly usage-based plans</a:t>
            </a:r>
          </a:p>
          <a:p>
            <a:pPr marL="342900" indent="-342900">
              <a:buFont typeface="Arial"/>
              <a:buChar char="•"/>
            </a:pPr>
            <a:r>
              <a:rPr lang="en-US" sz="2400" dirty="0" smtClean="0">
                <a:solidFill>
                  <a:schemeClr val="bg1"/>
                </a:solidFill>
              </a:rPr>
              <a:t>Write your own tests and plug in, or let our automation experts design &amp; deliver a test suite</a:t>
            </a:r>
          </a:p>
          <a:p>
            <a:pPr marL="342900" indent="-342900">
              <a:buFont typeface="Arial"/>
              <a:buChar char="•"/>
            </a:pPr>
            <a:r>
              <a:rPr lang="en-US" sz="2400" dirty="0" smtClean="0">
                <a:solidFill>
                  <a:schemeClr val="bg1"/>
                </a:solidFill>
              </a:rPr>
              <a:t>Run your tests on demand or integrated with your CI</a:t>
            </a:r>
          </a:p>
        </p:txBody>
      </p:sp>
      <p:sp>
        <p:nvSpPr>
          <p:cNvPr id="8" name="TextBox 7"/>
          <p:cNvSpPr txBox="1">
            <a:spLocks noChangeArrowheads="1"/>
          </p:cNvSpPr>
          <p:nvPr/>
        </p:nvSpPr>
        <p:spPr bwMode="auto">
          <a:xfrm>
            <a:off x="4200338" y="167759"/>
            <a:ext cx="5862013" cy="44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lnSpc>
                <a:spcPct val="110000"/>
              </a:lnSpc>
            </a:pPr>
            <a:r>
              <a:rPr lang="en-US" sz="2100" dirty="0" smtClean="0">
                <a:solidFill>
                  <a:schemeClr val="bg1"/>
                </a:solidFill>
                <a:latin typeface="Arial"/>
                <a:cs typeface="Arial"/>
              </a:rPr>
              <a:t>The End-to-End Mobile Quality Solution</a:t>
            </a:r>
            <a:endParaRPr lang="en-US" sz="2100" dirty="0">
              <a:solidFill>
                <a:schemeClr val="bg1"/>
              </a:solidFill>
              <a:latin typeface="Arial"/>
              <a:cs typeface="Arial"/>
            </a:endParaRPr>
          </a:p>
        </p:txBody>
      </p:sp>
    </p:spTree>
    <p:extLst>
      <p:ext uri="{BB962C8B-B14F-4D97-AF65-F5344CB8AC3E}">
        <p14:creationId xmlns:p14="http://schemas.microsoft.com/office/powerpoint/2010/main" val="35232659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199" y="1707192"/>
            <a:ext cx="6373975" cy="946509"/>
          </a:xfrm>
        </p:spPr>
        <p:txBody>
          <a:bodyPr/>
          <a:lstStyle/>
          <a:p>
            <a:r>
              <a:rPr lang="en-US" dirty="0" smtClean="0">
                <a:solidFill>
                  <a:schemeClr val="bg1"/>
                </a:solidFill>
                <a:latin typeface="Arial"/>
                <a:cs typeface="Arial"/>
              </a:rPr>
              <a:t>Thank You</a:t>
            </a:r>
            <a:endParaRPr lang="en-US" sz="4800" dirty="0">
              <a:solidFill>
                <a:schemeClr val="bg1"/>
              </a:solidFill>
              <a:latin typeface="Arial"/>
              <a:cs typeface="Arial"/>
            </a:endParaRPr>
          </a:p>
        </p:txBody>
      </p:sp>
      <p:cxnSp>
        <p:nvCxnSpPr>
          <p:cNvPr id="4" name="Straight Connector 3"/>
          <p:cNvCxnSpPr/>
          <p:nvPr/>
        </p:nvCxnSpPr>
        <p:spPr>
          <a:xfrm>
            <a:off x="540416" y="2573860"/>
            <a:ext cx="7180771" cy="0"/>
          </a:xfrm>
          <a:prstGeom prst="line">
            <a:avLst/>
          </a:prstGeom>
          <a:ln>
            <a:solidFill>
              <a:srgbClr val="9B9B9B"/>
            </a:solidFill>
          </a:ln>
        </p:spPr>
        <p:style>
          <a:lnRef idx="1">
            <a:schemeClr val="dk1"/>
          </a:lnRef>
          <a:fillRef idx="0">
            <a:schemeClr val="dk1"/>
          </a:fillRef>
          <a:effectRef idx="0">
            <a:schemeClr val="dk1"/>
          </a:effectRef>
          <a:fontRef idx="minor">
            <a:schemeClr val="tx1"/>
          </a:fontRef>
        </p:style>
      </p:cxnSp>
      <p:pic>
        <p:nvPicPr>
          <p:cNvPr id="9" name="Picture 8" descr="window 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0242" y="2414284"/>
            <a:ext cx="360945" cy="319151"/>
          </a:xfrm>
          <a:prstGeom prst="rect">
            <a:avLst/>
          </a:prstGeom>
        </p:spPr>
      </p:pic>
      <p:pic>
        <p:nvPicPr>
          <p:cNvPr id="10" name="Picture 9" descr="android 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06" y="2414284"/>
            <a:ext cx="360945" cy="319151"/>
          </a:xfrm>
          <a:prstGeom prst="rect">
            <a:avLst/>
          </a:prstGeom>
        </p:spPr>
      </p:pic>
      <p:pic>
        <p:nvPicPr>
          <p:cNvPr id="11" name="Picture 10" descr="ios 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1174" y="2414284"/>
            <a:ext cx="360945" cy="319151"/>
          </a:xfrm>
          <a:prstGeom prst="rect">
            <a:avLst/>
          </a:prstGeom>
        </p:spPr>
      </p:pic>
    </p:spTree>
    <p:extLst>
      <p:ext uri="{BB962C8B-B14F-4D97-AF65-F5344CB8AC3E}">
        <p14:creationId xmlns:p14="http://schemas.microsoft.com/office/powerpoint/2010/main" val="23116736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shot 2014-04-25 12.08.11 cop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330200"/>
            <a:ext cx="9255981" cy="6934200"/>
          </a:xfrm>
          <a:prstGeom prst="rect">
            <a:avLst/>
          </a:prstGeom>
        </p:spPr>
      </p:pic>
      <p:sp>
        <p:nvSpPr>
          <p:cNvPr id="2" name="Title 1"/>
          <p:cNvSpPr>
            <a:spLocks noGrp="1"/>
          </p:cNvSpPr>
          <p:nvPr>
            <p:ph type="title"/>
          </p:nvPr>
        </p:nvSpPr>
        <p:spPr>
          <a:xfrm>
            <a:off x="586740" y="338002"/>
            <a:ext cx="4084320" cy="4312738"/>
          </a:xfrm>
        </p:spPr>
        <p:txBody>
          <a:bodyPr anchor="t">
            <a:noAutofit/>
          </a:bodyPr>
          <a:lstStyle/>
          <a:p>
            <a:pPr>
              <a:lnSpc>
                <a:spcPct val="110000"/>
              </a:lnSpc>
            </a:pPr>
            <a:r>
              <a:rPr lang="en-US" sz="4800" dirty="0" smtClean="0">
                <a:solidFill>
                  <a:schemeClr val="bg1"/>
                </a:solidFill>
                <a:latin typeface="Arial"/>
                <a:cs typeface="Arial"/>
              </a:rPr>
              <a:t>On Mobile, Quality Matters More.</a:t>
            </a:r>
            <a:endParaRPr lang="en-US" sz="4800" dirty="0">
              <a:solidFill>
                <a:schemeClr val="bg1"/>
              </a:solidFill>
              <a:latin typeface="Arial"/>
              <a:cs typeface="Arial"/>
            </a:endParaRPr>
          </a:p>
        </p:txBody>
      </p:sp>
    </p:spTree>
    <p:extLst>
      <p:ext uri="{BB962C8B-B14F-4D97-AF65-F5344CB8AC3E}">
        <p14:creationId xmlns:p14="http://schemas.microsoft.com/office/powerpoint/2010/main" val="40796252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549545" y="5577545"/>
            <a:ext cx="184666" cy="369332"/>
          </a:xfrm>
          <a:prstGeom prst="rect">
            <a:avLst/>
          </a:prstGeom>
          <a:noFill/>
        </p:spPr>
        <p:txBody>
          <a:bodyPr wrap="none" rtlCol="0">
            <a:spAutoFit/>
          </a:bodyPr>
          <a:lstStyle/>
          <a:p>
            <a:endParaRPr lang="en-US" dirty="0"/>
          </a:p>
        </p:txBody>
      </p:sp>
      <p:sp>
        <p:nvSpPr>
          <p:cNvPr id="13" name="TextBox 12"/>
          <p:cNvSpPr txBox="1"/>
          <p:nvPr/>
        </p:nvSpPr>
        <p:spPr>
          <a:xfrm>
            <a:off x="10553700" y="1327844"/>
            <a:ext cx="184666" cy="369332"/>
          </a:xfrm>
          <a:prstGeom prst="rect">
            <a:avLst/>
          </a:prstGeom>
          <a:noFill/>
        </p:spPr>
        <p:txBody>
          <a:bodyPr wrap="none" rtlCol="0">
            <a:spAutoFit/>
          </a:bodyPr>
          <a:lstStyle/>
          <a:p>
            <a:endParaRPr lang="en-US" dirty="0"/>
          </a:p>
        </p:txBody>
      </p:sp>
      <p:sp>
        <p:nvSpPr>
          <p:cNvPr id="10" name="Title 1"/>
          <p:cNvSpPr>
            <a:spLocks noGrp="1"/>
          </p:cNvSpPr>
          <p:nvPr>
            <p:ph type="title"/>
          </p:nvPr>
        </p:nvSpPr>
        <p:spPr>
          <a:xfrm>
            <a:off x="6011440" y="872689"/>
            <a:ext cx="2737556" cy="2731602"/>
          </a:xfrm>
        </p:spPr>
        <p:txBody>
          <a:bodyPr anchor="t">
            <a:noAutofit/>
          </a:bodyPr>
          <a:lstStyle/>
          <a:p>
            <a:r>
              <a:rPr lang="en-US" sz="3200" dirty="0" smtClean="0">
                <a:solidFill>
                  <a:srgbClr val="022441"/>
                </a:solidFill>
                <a:latin typeface="Arial"/>
                <a:cs typeface="Arial"/>
              </a:rPr>
              <a:t>Crashes and regressions are the top causes of low app ratings </a:t>
            </a:r>
            <a:endParaRPr lang="en-US" sz="3200" dirty="0">
              <a:solidFill>
                <a:srgbClr val="022441"/>
              </a:solidFill>
              <a:latin typeface="Arial"/>
              <a:cs typeface="Arial"/>
            </a:endParaRPr>
          </a:p>
        </p:txBody>
      </p:sp>
      <p:pic>
        <p:nvPicPr>
          <p:cNvPr id="37" name="Picture 36" descr="drak blue bg.png"/>
          <p:cNvPicPr>
            <a:picLocks noChangeAspect="1"/>
          </p:cNvPicPr>
          <p:nvPr/>
        </p:nvPicPr>
        <p:blipFill>
          <a:blip r:embed="rId3">
            <a:alphaModFix/>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68110"/>
            <a:ext cx="5580944" cy="5722064"/>
          </a:xfrm>
          <a:prstGeom prst="rect">
            <a:avLst/>
          </a:prstGeom>
        </p:spPr>
      </p:pic>
      <p:grpSp>
        <p:nvGrpSpPr>
          <p:cNvPr id="20" name="Group 19"/>
          <p:cNvGrpSpPr/>
          <p:nvPr/>
        </p:nvGrpSpPr>
        <p:grpSpPr>
          <a:xfrm>
            <a:off x="1622795" y="253058"/>
            <a:ext cx="2335377" cy="360315"/>
            <a:chOff x="656167" y="1880632"/>
            <a:chExt cx="2469444" cy="381000"/>
          </a:xfrm>
        </p:grpSpPr>
        <p:sp>
          <p:nvSpPr>
            <p:cNvPr id="19" name="5-Point Star 18"/>
            <p:cNvSpPr/>
            <p:nvPr/>
          </p:nvSpPr>
          <p:spPr>
            <a:xfrm>
              <a:off x="656167" y="1880632"/>
              <a:ext cx="381000" cy="381000"/>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5-Point Star 32"/>
            <p:cNvSpPr/>
            <p:nvPr/>
          </p:nvSpPr>
          <p:spPr>
            <a:xfrm>
              <a:off x="1178278"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4" name="5-Point Star 33"/>
            <p:cNvSpPr/>
            <p:nvPr/>
          </p:nvSpPr>
          <p:spPr>
            <a:xfrm>
              <a:off x="1700389"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 name="5-Point Star 34"/>
            <p:cNvSpPr/>
            <p:nvPr/>
          </p:nvSpPr>
          <p:spPr>
            <a:xfrm>
              <a:off x="2222500"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5-Point Star 35"/>
            <p:cNvSpPr/>
            <p:nvPr/>
          </p:nvSpPr>
          <p:spPr>
            <a:xfrm>
              <a:off x="2744611"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38" name="Straight Connector 37"/>
          <p:cNvCxnSpPr/>
          <p:nvPr/>
        </p:nvCxnSpPr>
        <p:spPr>
          <a:xfrm>
            <a:off x="-509576" y="859690"/>
            <a:ext cx="6090521" cy="0"/>
          </a:xfrm>
          <a:prstGeom prst="line">
            <a:avLst/>
          </a:prstGeom>
          <a:ln>
            <a:solidFill>
              <a:srgbClr val="FFFFFF"/>
            </a:solidFill>
          </a:ln>
        </p:spPr>
        <p:style>
          <a:lnRef idx="1">
            <a:schemeClr val="dk1"/>
          </a:lnRef>
          <a:fillRef idx="0">
            <a:schemeClr val="dk1"/>
          </a:fillRef>
          <a:effectRef idx="0">
            <a:schemeClr val="dk1"/>
          </a:effectRef>
          <a:fontRef idx="minor">
            <a:schemeClr val="tx1"/>
          </a:fontRef>
        </p:style>
      </p:cxnSp>
      <p:sp>
        <p:nvSpPr>
          <p:cNvPr id="45" name="Content Placeholder 2"/>
          <p:cNvSpPr txBox="1">
            <a:spLocks/>
          </p:cNvSpPr>
          <p:nvPr/>
        </p:nvSpPr>
        <p:spPr>
          <a:xfrm>
            <a:off x="979022" y="2756506"/>
            <a:ext cx="4353516" cy="384065"/>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400" b="1" dirty="0" smtClean="0">
                <a:solidFill>
                  <a:schemeClr val="bg1"/>
                </a:solidFill>
                <a:latin typeface="Arial"/>
                <a:cs typeface="Arial"/>
              </a:rPr>
              <a:t>Casey </a:t>
            </a:r>
            <a:r>
              <a:rPr lang="en-US" sz="1400" b="1" dirty="0" err="1" smtClean="0">
                <a:solidFill>
                  <a:schemeClr val="bg1"/>
                </a:solidFill>
                <a:latin typeface="Arial"/>
                <a:cs typeface="Arial"/>
              </a:rPr>
              <a:t>Cockfield</a:t>
            </a:r>
            <a:r>
              <a:rPr lang="en-US" sz="1400" b="1" dirty="0" smtClean="0">
                <a:solidFill>
                  <a:schemeClr val="bg1"/>
                </a:solidFill>
                <a:latin typeface="Arial"/>
                <a:cs typeface="Arial"/>
              </a:rPr>
              <a:t>   </a:t>
            </a:r>
            <a:r>
              <a:rPr lang="en-US" sz="1200" dirty="0" smtClean="0">
                <a:solidFill>
                  <a:schemeClr val="bg1"/>
                </a:solidFill>
                <a:latin typeface="Arial"/>
                <a:cs typeface="Arial"/>
              </a:rPr>
              <a:t>October 19, 2013</a:t>
            </a:r>
          </a:p>
        </p:txBody>
      </p:sp>
      <p:cxnSp>
        <p:nvCxnSpPr>
          <p:cNvPr id="46" name="Straight Connector 45"/>
          <p:cNvCxnSpPr/>
          <p:nvPr/>
        </p:nvCxnSpPr>
        <p:spPr>
          <a:xfrm>
            <a:off x="614266" y="3819352"/>
            <a:ext cx="4388123" cy="0"/>
          </a:xfrm>
          <a:prstGeom prst="line">
            <a:avLst/>
          </a:prstGeom>
          <a:ln w="3175" cmpd="sng">
            <a:solidFill>
              <a:srgbClr val="FFFFFF"/>
            </a:solidFill>
            <a:prstDash val="sysDash"/>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a:off x="614266" y="2630626"/>
            <a:ext cx="4388123" cy="0"/>
          </a:xfrm>
          <a:prstGeom prst="line">
            <a:avLst/>
          </a:prstGeom>
          <a:ln w="3175" cmpd="sng">
            <a:solidFill>
              <a:srgbClr val="FFFFFF"/>
            </a:solidFill>
            <a:prstDash val="sysDash"/>
          </a:ln>
        </p:spPr>
        <p:style>
          <a:lnRef idx="1">
            <a:schemeClr val="dk1"/>
          </a:lnRef>
          <a:fillRef idx="0">
            <a:schemeClr val="dk1"/>
          </a:fillRef>
          <a:effectRef idx="0">
            <a:schemeClr val="dk1"/>
          </a:effectRef>
          <a:fontRef idx="minor">
            <a:schemeClr val="tx1"/>
          </a:fontRef>
        </p:style>
      </p:cxnSp>
      <p:grpSp>
        <p:nvGrpSpPr>
          <p:cNvPr id="58" name="Group 57"/>
          <p:cNvGrpSpPr/>
          <p:nvPr/>
        </p:nvGrpSpPr>
        <p:grpSpPr>
          <a:xfrm>
            <a:off x="1310970" y="3176502"/>
            <a:ext cx="903111" cy="139337"/>
            <a:chOff x="656167" y="1880632"/>
            <a:chExt cx="2469444" cy="381000"/>
          </a:xfrm>
        </p:grpSpPr>
        <p:sp>
          <p:nvSpPr>
            <p:cNvPr id="59" name="5-Point Star 58"/>
            <p:cNvSpPr/>
            <p:nvPr/>
          </p:nvSpPr>
          <p:spPr>
            <a:xfrm>
              <a:off x="656167" y="1880632"/>
              <a:ext cx="381000" cy="381000"/>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5-Point Star 59"/>
            <p:cNvSpPr/>
            <p:nvPr/>
          </p:nvSpPr>
          <p:spPr>
            <a:xfrm>
              <a:off x="1178278"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1" name="5-Point Star 60"/>
            <p:cNvSpPr/>
            <p:nvPr/>
          </p:nvSpPr>
          <p:spPr>
            <a:xfrm>
              <a:off x="1700389"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2" name="5-Point Star 61"/>
            <p:cNvSpPr/>
            <p:nvPr/>
          </p:nvSpPr>
          <p:spPr>
            <a:xfrm>
              <a:off x="2222500"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3" name="5-Point Star 62"/>
            <p:cNvSpPr/>
            <p:nvPr/>
          </p:nvSpPr>
          <p:spPr>
            <a:xfrm>
              <a:off x="2744611"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4" name="Content Placeholder 2"/>
          <p:cNvSpPr txBox="1">
            <a:spLocks/>
          </p:cNvSpPr>
          <p:nvPr/>
        </p:nvSpPr>
        <p:spPr>
          <a:xfrm>
            <a:off x="971532" y="3437823"/>
            <a:ext cx="4268851" cy="291161"/>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200" b="1" dirty="0" smtClean="0">
                <a:solidFill>
                  <a:schemeClr val="bg1"/>
                </a:solidFill>
                <a:latin typeface="Arial"/>
                <a:cs typeface="Arial"/>
              </a:rPr>
              <a:t>Crashes</a:t>
            </a:r>
            <a:r>
              <a:rPr lang="en-US" sz="1200" dirty="0" smtClean="0">
                <a:solidFill>
                  <a:schemeClr val="bg1"/>
                </a:solidFill>
                <a:latin typeface="Arial"/>
                <a:cs typeface="Arial"/>
              </a:rPr>
              <a:t> Crashes on a new Samsung Mega</a:t>
            </a:r>
          </a:p>
        </p:txBody>
      </p:sp>
      <p:sp>
        <p:nvSpPr>
          <p:cNvPr id="87" name="Content Placeholder 2"/>
          <p:cNvSpPr txBox="1">
            <a:spLocks/>
          </p:cNvSpPr>
          <p:nvPr/>
        </p:nvSpPr>
        <p:spPr>
          <a:xfrm>
            <a:off x="971539" y="3928249"/>
            <a:ext cx="4353516" cy="384065"/>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400" b="1" dirty="0" err="1" smtClean="0">
                <a:solidFill>
                  <a:schemeClr val="bg1"/>
                </a:solidFill>
                <a:latin typeface="Arial"/>
                <a:cs typeface="Arial"/>
              </a:rPr>
              <a:t>Manwell</a:t>
            </a:r>
            <a:r>
              <a:rPr lang="en-US" sz="1400" b="1" dirty="0" smtClean="0">
                <a:solidFill>
                  <a:schemeClr val="bg1"/>
                </a:solidFill>
                <a:latin typeface="Arial"/>
                <a:cs typeface="Arial"/>
              </a:rPr>
              <a:t> </a:t>
            </a:r>
            <a:r>
              <a:rPr lang="en-US" sz="1400" b="1" dirty="0" err="1" smtClean="0">
                <a:solidFill>
                  <a:schemeClr val="bg1"/>
                </a:solidFill>
                <a:latin typeface="Arial"/>
                <a:cs typeface="Arial"/>
              </a:rPr>
              <a:t>Casao</a:t>
            </a:r>
            <a:r>
              <a:rPr lang="en-US" sz="1400" b="1" dirty="0" smtClean="0">
                <a:solidFill>
                  <a:schemeClr val="bg1"/>
                </a:solidFill>
                <a:latin typeface="Arial"/>
                <a:cs typeface="Arial"/>
              </a:rPr>
              <a:t>   </a:t>
            </a:r>
            <a:r>
              <a:rPr lang="en-US" sz="1200" dirty="0" smtClean="0">
                <a:solidFill>
                  <a:schemeClr val="bg1"/>
                </a:solidFill>
                <a:latin typeface="Arial"/>
                <a:cs typeface="Arial"/>
              </a:rPr>
              <a:t>December 4, 2013</a:t>
            </a:r>
          </a:p>
        </p:txBody>
      </p:sp>
      <p:grpSp>
        <p:nvGrpSpPr>
          <p:cNvPr id="91" name="Group 90"/>
          <p:cNvGrpSpPr/>
          <p:nvPr/>
        </p:nvGrpSpPr>
        <p:grpSpPr>
          <a:xfrm>
            <a:off x="1325082" y="4375672"/>
            <a:ext cx="903111" cy="139337"/>
            <a:chOff x="656167" y="1880632"/>
            <a:chExt cx="2469444" cy="381000"/>
          </a:xfrm>
        </p:grpSpPr>
        <p:sp>
          <p:nvSpPr>
            <p:cNvPr id="92" name="5-Point Star 91"/>
            <p:cNvSpPr/>
            <p:nvPr/>
          </p:nvSpPr>
          <p:spPr>
            <a:xfrm>
              <a:off x="656167" y="1880632"/>
              <a:ext cx="381000" cy="381000"/>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5-Point Star 92"/>
            <p:cNvSpPr/>
            <p:nvPr/>
          </p:nvSpPr>
          <p:spPr>
            <a:xfrm>
              <a:off x="1178278"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5-Point Star 93"/>
            <p:cNvSpPr/>
            <p:nvPr/>
          </p:nvSpPr>
          <p:spPr>
            <a:xfrm>
              <a:off x="1700389"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5-Point Star 94"/>
            <p:cNvSpPr/>
            <p:nvPr/>
          </p:nvSpPr>
          <p:spPr>
            <a:xfrm>
              <a:off x="2222500"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5-Point Star 95"/>
            <p:cNvSpPr/>
            <p:nvPr/>
          </p:nvSpPr>
          <p:spPr>
            <a:xfrm>
              <a:off x="2744611"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97" name="Content Placeholder 2"/>
          <p:cNvSpPr txBox="1">
            <a:spLocks/>
          </p:cNvSpPr>
          <p:nvPr/>
        </p:nvSpPr>
        <p:spPr>
          <a:xfrm>
            <a:off x="977086" y="4608769"/>
            <a:ext cx="4268851" cy="291161"/>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200" b="1" dirty="0" smtClean="0">
                <a:solidFill>
                  <a:schemeClr val="bg1"/>
                </a:solidFill>
                <a:latin typeface="Arial"/>
                <a:cs typeface="Arial"/>
              </a:rPr>
              <a:t>Crashes</a:t>
            </a:r>
            <a:r>
              <a:rPr lang="en-US" sz="1200" dirty="0" smtClean="0">
                <a:solidFill>
                  <a:schemeClr val="bg1"/>
                </a:solidFill>
                <a:latin typeface="Arial"/>
                <a:cs typeface="Arial"/>
              </a:rPr>
              <a:t> </a:t>
            </a:r>
            <a:r>
              <a:rPr lang="en-US" sz="1200" b="1" dirty="0" smtClean="0">
                <a:solidFill>
                  <a:schemeClr val="bg1"/>
                </a:solidFill>
                <a:latin typeface="Arial"/>
                <a:cs typeface="Arial"/>
              </a:rPr>
              <a:t>on startup. </a:t>
            </a:r>
            <a:r>
              <a:rPr lang="en-US" sz="1200" dirty="0" smtClean="0">
                <a:solidFill>
                  <a:schemeClr val="bg1"/>
                </a:solidFill>
                <a:latin typeface="Arial"/>
                <a:cs typeface="Arial"/>
              </a:rPr>
              <a:t>Sony </a:t>
            </a:r>
            <a:r>
              <a:rPr lang="en-US" sz="1200" dirty="0" err="1" smtClean="0">
                <a:solidFill>
                  <a:schemeClr val="bg1"/>
                </a:solidFill>
                <a:latin typeface="Arial"/>
                <a:cs typeface="Arial"/>
              </a:rPr>
              <a:t>Xperia</a:t>
            </a:r>
            <a:r>
              <a:rPr lang="en-US" sz="1200" dirty="0" smtClean="0">
                <a:solidFill>
                  <a:schemeClr val="bg1"/>
                </a:solidFill>
                <a:latin typeface="Arial"/>
                <a:cs typeface="Arial"/>
              </a:rPr>
              <a:t> Z Ultra</a:t>
            </a:r>
          </a:p>
        </p:txBody>
      </p:sp>
      <p:sp>
        <p:nvSpPr>
          <p:cNvPr id="98" name="Content Placeholder 2"/>
          <p:cNvSpPr txBox="1">
            <a:spLocks/>
          </p:cNvSpPr>
          <p:nvPr/>
        </p:nvSpPr>
        <p:spPr>
          <a:xfrm>
            <a:off x="992707" y="1022914"/>
            <a:ext cx="4353516" cy="384065"/>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400" b="1" dirty="0" smtClean="0">
                <a:solidFill>
                  <a:schemeClr val="bg1"/>
                </a:solidFill>
                <a:latin typeface="Arial"/>
                <a:cs typeface="Arial"/>
              </a:rPr>
              <a:t>Ruth Cheshire   </a:t>
            </a:r>
            <a:r>
              <a:rPr lang="en-US" sz="1200" dirty="0" smtClean="0">
                <a:solidFill>
                  <a:schemeClr val="bg1"/>
                </a:solidFill>
                <a:latin typeface="Arial"/>
                <a:cs typeface="Arial"/>
              </a:rPr>
              <a:t>May 15, 2014</a:t>
            </a:r>
          </a:p>
        </p:txBody>
      </p:sp>
      <p:grpSp>
        <p:nvGrpSpPr>
          <p:cNvPr id="102" name="Group 101"/>
          <p:cNvGrpSpPr/>
          <p:nvPr/>
        </p:nvGrpSpPr>
        <p:grpSpPr>
          <a:xfrm>
            <a:off x="1324655" y="1421742"/>
            <a:ext cx="903111" cy="139337"/>
            <a:chOff x="656167" y="1880632"/>
            <a:chExt cx="2469444" cy="381000"/>
          </a:xfrm>
        </p:grpSpPr>
        <p:sp>
          <p:nvSpPr>
            <p:cNvPr id="103" name="5-Point Star 102"/>
            <p:cNvSpPr/>
            <p:nvPr/>
          </p:nvSpPr>
          <p:spPr>
            <a:xfrm>
              <a:off x="656167" y="1880632"/>
              <a:ext cx="381000" cy="381000"/>
            </a:xfrm>
            <a:prstGeom prst="star5">
              <a:avLst/>
            </a:prstGeom>
            <a:solidFill>
              <a:srgbClr val="FFFFFF"/>
            </a:solidFill>
            <a:ln>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 name="5-Point Star 103"/>
            <p:cNvSpPr/>
            <p:nvPr/>
          </p:nvSpPr>
          <p:spPr>
            <a:xfrm>
              <a:off x="1178278"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5" name="5-Point Star 104"/>
            <p:cNvSpPr/>
            <p:nvPr/>
          </p:nvSpPr>
          <p:spPr>
            <a:xfrm>
              <a:off x="1700389"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6" name="5-Point Star 105"/>
            <p:cNvSpPr/>
            <p:nvPr/>
          </p:nvSpPr>
          <p:spPr>
            <a:xfrm>
              <a:off x="2222500"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7" name="5-Point Star 106"/>
            <p:cNvSpPr/>
            <p:nvPr/>
          </p:nvSpPr>
          <p:spPr>
            <a:xfrm>
              <a:off x="2744611" y="1880632"/>
              <a:ext cx="381000" cy="381000"/>
            </a:xfrm>
            <a:prstGeom prst="star5">
              <a:avLst/>
            </a:prstGeom>
            <a:noFill/>
            <a:ln w="6350" cmpd="sng">
              <a:solidFill>
                <a:srgbClr val="FFFF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08" name="Content Placeholder 2"/>
          <p:cNvSpPr txBox="1">
            <a:spLocks/>
          </p:cNvSpPr>
          <p:nvPr/>
        </p:nvSpPr>
        <p:spPr>
          <a:xfrm>
            <a:off x="994801" y="1668951"/>
            <a:ext cx="4130062" cy="120970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5"/>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lnSpc>
                <a:spcPct val="100000"/>
              </a:lnSpc>
              <a:buSzPct val="110000"/>
              <a:buNone/>
            </a:pPr>
            <a:r>
              <a:rPr lang="en-US" sz="1200" b="1" dirty="0" smtClean="0">
                <a:solidFill>
                  <a:schemeClr val="bg1"/>
                </a:solidFill>
                <a:latin typeface="Arial"/>
                <a:cs typeface="Arial"/>
              </a:rPr>
              <a:t>Stopped working since update </a:t>
            </a:r>
            <a:r>
              <a:rPr lang="en-US" sz="1200" dirty="0" smtClean="0">
                <a:solidFill>
                  <a:schemeClr val="bg1"/>
                </a:solidFill>
                <a:latin typeface="Arial"/>
                <a:cs typeface="Arial"/>
              </a:rPr>
              <a:t>Have been using everyday for ages, great, no problems. Just updated says no connection on my Samsung Galaxy S3. Please fix.</a:t>
            </a:r>
          </a:p>
        </p:txBody>
      </p:sp>
      <p:pic>
        <p:nvPicPr>
          <p:cNvPr id="112" name="Picture 111" descr="dark logo for slid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4276" y="4642861"/>
            <a:ext cx="1089892" cy="246901"/>
          </a:xfrm>
          <a:prstGeom prst="rect">
            <a:avLst/>
          </a:prstGeom>
        </p:spPr>
      </p:pic>
      <p:grpSp>
        <p:nvGrpSpPr>
          <p:cNvPr id="120" name="Group 119"/>
          <p:cNvGrpSpPr/>
          <p:nvPr/>
        </p:nvGrpSpPr>
        <p:grpSpPr>
          <a:xfrm>
            <a:off x="543279" y="1071948"/>
            <a:ext cx="563991" cy="586748"/>
            <a:chOff x="543279" y="1071948"/>
            <a:chExt cx="563991" cy="586748"/>
          </a:xfrm>
        </p:grpSpPr>
        <p:sp>
          <p:nvSpPr>
            <p:cNvPr id="101" name="Oval 100"/>
            <p:cNvSpPr/>
            <p:nvPr/>
          </p:nvSpPr>
          <p:spPr>
            <a:xfrm>
              <a:off x="543279" y="1071948"/>
              <a:ext cx="563991" cy="586748"/>
            </a:xfrm>
            <a:prstGeom prst="ellipse">
              <a:avLst/>
            </a:prstGeom>
            <a:noFill/>
            <a:ln w="635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13" name="Picture 112" descr="pers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284" y="1218935"/>
              <a:ext cx="249080" cy="249080"/>
            </a:xfrm>
            <a:prstGeom prst="rect">
              <a:avLst/>
            </a:prstGeom>
          </p:spPr>
        </p:pic>
      </p:grpSp>
      <p:grpSp>
        <p:nvGrpSpPr>
          <p:cNvPr id="118" name="Group 117"/>
          <p:cNvGrpSpPr/>
          <p:nvPr/>
        </p:nvGrpSpPr>
        <p:grpSpPr>
          <a:xfrm>
            <a:off x="543279" y="4004710"/>
            <a:ext cx="563991" cy="586748"/>
            <a:chOff x="543279" y="2803954"/>
            <a:chExt cx="563991" cy="586748"/>
          </a:xfrm>
        </p:grpSpPr>
        <p:sp>
          <p:nvSpPr>
            <p:cNvPr id="90" name="Oval 89"/>
            <p:cNvSpPr/>
            <p:nvPr/>
          </p:nvSpPr>
          <p:spPr>
            <a:xfrm>
              <a:off x="543279" y="2803954"/>
              <a:ext cx="563991" cy="586748"/>
            </a:xfrm>
            <a:prstGeom prst="ellipse">
              <a:avLst/>
            </a:prstGeom>
            <a:noFill/>
            <a:ln w="635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14" name="Picture 113" descr="pers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156" y="2955864"/>
              <a:ext cx="249080" cy="249080"/>
            </a:xfrm>
            <a:prstGeom prst="rect">
              <a:avLst/>
            </a:prstGeom>
          </p:spPr>
        </p:pic>
      </p:grpSp>
      <p:grpSp>
        <p:nvGrpSpPr>
          <p:cNvPr id="119" name="Group 118"/>
          <p:cNvGrpSpPr/>
          <p:nvPr/>
        </p:nvGrpSpPr>
        <p:grpSpPr>
          <a:xfrm>
            <a:off x="543279" y="2805540"/>
            <a:ext cx="563991" cy="586748"/>
            <a:chOff x="543279" y="3969706"/>
            <a:chExt cx="563991" cy="586748"/>
          </a:xfrm>
        </p:grpSpPr>
        <p:sp>
          <p:nvSpPr>
            <p:cNvPr id="57" name="Oval 56"/>
            <p:cNvSpPr/>
            <p:nvPr/>
          </p:nvSpPr>
          <p:spPr>
            <a:xfrm>
              <a:off x="543279" y="3969706"/>
              <a:ext cx="563991" cy="586748"/>
            </a:xfrm>
            <a:prstGeom prst="ellipse">
              <a:avLst/>
            </a:prstGeom>
            <a:noFill/>
            <a:ln w="6350" cmpd="sng">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115" name="Picture 114" descr="pers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284" y="4112756"/>
              <a:ext cx="249080" cy="249080"/>
            </a:xfrm>
            <a:prstGeom prst="rect">
              <a:avLst/>
            </a:prstGeom>
          </p:spPr>
        </p:pic>
      </p:grpSp>
    </p:spTree>
    <p:extLst>
      <p:ext uri="{BB962C8B-B14F-4D97-AF65-F5344CB8AC3E}">
        <p14:creationId xmlns:p14="http://schemas.microsoft.com/office/powerpoint/2010/main" val="1073468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81000" y="238943"/>
            <a:ext cx="8229600" cy="395264"/>
          </a:xfrm>
        </p:spPr>
        <p:txBody>
          <a:bodyPr>
            <a:noAutofit/>
          </a:bodyPr>
          <a:lstStyle/>
          <a:p>
            <a:r>
              <a:rPr lang="en-US" dirty="0" smtClean="0">
                <a:solidFill>
                  <a:srgbClr val="FFFFFF"/>
                </a:solidFill>
                <a:latin typeface="Arial"/>
                <a:cs typeface="Arial"/>
              </a:rPr>
              <a:t>U.S. Device Market Coverage Data</a:t>
            </a:r>
            <a:endParaRPr lang="en-US" sz="2400" dirty="0">
              <a:solidFill>
                <a:srgbClr val="FFFFFF"/>
              </a:solidFill>
              <a:latin typeface="Arial"/>
              <a:cs typeface="Arial"/>
            </a:endParaRPr>
          </a:p>
        </p:txBody>
      </p:sp>
      <p:sp>
        <p:nvSpPr>
          <p:cNvPr id="52" name="Content Placeholder 2"/>
          <p:cNvSpPr txBox="1">
            <a:spLocks/>
          </p:cNvSpPr>
          <p:nvPr/>
        </p:nvSpPr>
        <p:spPr>
          <a:xfrm>
            <a:off x="381000" y="882650"/>
            <a:ext cx="50292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Companies must test on </a:t>
            </a:r>
            <a:r>
              <a:rPr lang="en-US" sz="1800" b="1" dirty="0" smtClean="0">
                <a:solidFill>
                  <a:srgbClr val="FF0000"/>
                </a:solidFill>
                <a:latin typeface="Arial"/>
                <a:cs typeface="Arial"/>
              </a:rPr>
              <a:t>134</a:t>
            </a:r>
            <a:r>
              <a:rPr lang="en-US" sz="1800" dirty="0" smtClean="0">
                <a:solidFill>
                  <a:srgbClr val="FFFFFF"/>
                </a:solidFill>
                <a:latin typeface="Arial"/>
                <a:cs typeface="Arial"/>
              </a:rPr>
              <a:t> devices </a:t>
            </a:r>
            <a:r>
              <a:rPr lang="en-US" sz="1800" dirty="0">
                <a:solidFill>
                  <a:srgbClr val="FFFFFF"/>
                </a:solidFill>
                <a:latin typeface="Arial"/>
                <a:cs typeface="Arial"/>
              </a:rPr>
              <a:t>to get to </a:t>
            </a:r>
            <a:r>
              <a:rPr lang="en-US" sz="1800" b="1" dirty="0">
                <a:solidFill>
                  <a:srgbClr val="FF0000"/>
                </a:solidFill>
                <a:latin typeface="Arial"/>
                <a:cs typeface="Arial"/>
              </a:rPr>
              <a:t>75%</a:t>
            </a:r>
            <a:r>
              <a:rPr lang="en-US" sz="1800" dirty="0">
                <a:solidFill>
                  <a:srgbClr val="FFFFFF"/>
                </a:solidFill>
                <a:latin typeface="Arial"/>
                <a:cs typeface="Arial"/>
              </a:rPr>
              <a:t> U.S. </a:t>
            </a:r>
            <a:r>
              <a:rPr lang="en-US" sz="1800" dirty="0" smtClean="0">
                <a:solidFill>
                  <a:srgbClr val="FFFFFF"/>
                </a:solidFill>
                <a:latin typeface="Arial"/>
                <a:cs typeface="Arial"/>
              </a:rPr>
              <a:t>market coverage</a:t>
            </a:r>
            <a:endParaRPr lang="en-US" sz="1800" dirty="0">
              <a:solidFill>
                <a:srgbClr val="FFFFFF"/>
              </a:solidFill>
              <a:latin typeface="Arial"/>
              <a:cs typeface="Arial"/>
            </a:endParaRPr>
          </a:p>
          <a:p>
            <a:pPr marL="0" indent="0">
              <a:buSzPct val="150000"/>
              <a:buNone/>
            </a:pPr>
            <a:endParaRPr lang="en-US" sz="18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8" name="Content Placeholder 2"/>
          <p:cNvSpPr txBox="1">
            <a:spLocks/>
          </p:cNvSpPr>
          <p:nvPr/>
        </p:nvSpPr>
        <p:spPr>
          <a:xfrm>
            <a:off x="2478515"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25%</a:t>
            </a:r>
            <a:endParaRPr lang="en-US" sz="1800" dirty="0">
              <a:solidFill>
                <a:srgbClr val="FFFFFF"/>
              </a:solidFill>
              <a:latin typeface="Arial"/>
              <a:cs typeface="Arial"/>
            </a:endParaRPr>
          </a:p>
        </p:txBody>
      </p:sp>
      <p:sp>
        <p:nvSpPr>
          <p:cNvPr id="9" name="Content Placeholder 2"/>
          <p:cNvSpPr txBox="1">
            <a:spLocks/>
          </p:cNvSpPr>
          <p:nvPr/>
        </p:nvSpPr>
        <p:spPr>
          <a:xfrm>
            <a:off x="424046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50%</a:t>
            </a:r>
            <a:endParaRPr lang="en-US" sz="1800" dirty="0">
              <a:solidFill>
                <a:srgbClr val="FFFFFF"/>
              </a:solidFill>
              <a:latin typeface="Arial"/>
              <a:cs typeface="Arial"/>
            </a:endParaRPr>
          </a:p>
        </p:txBody>
      </p:sp>
      <p:sp>
        <p:nvSpPr>
          <p:cNvPr id="10" name="Content Placeholder 2"/>
          <p:cNvSpPr txBox="1">
            <a:spLocks/>
          </p:cNvSpPr>
          <p:nvPr/>
        </p:nvSpPr>
        <p:spPr>
          <a:xfrm>
            <a:off x="604097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75%</a:t>
            </a:r>
            <a:endParaRPr lang="en-US" sz="1800" dirty="0">
              <a:solidFill>
                <a:srgbClr val="FFFFFF"/>
              </a:solidFill>
              <a:latin typeface="Arial"/>
              <a:cs typeface="Arial"/>
            </a:endParaRPr>
          </a:p>
        </p:txBody>
      </p:sp>
      <p:sp>
        <p:nvSpPr>
          <p:cNvPr id="11" name="Content Placeholder 2"/>
          <p:cNvSpPr txBox="1">
            <a:spLocks/>
          </p:cNvSpPr>
          <p:nvPr/>
        </p:nvSpPr>
        <p:spPr>
          <a:xfrm>
            <a:off x="7848942"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90%</a:t>
            </a:r>
            <a:endParaRPr lang="en-US" sz="1800" dirty="0">
              <a:solidFill>
                <a:srgbClr val="FFFFFF"/>
              </a:solidFill>
              <a:latin typeface="Arial"/>
              <a:cs typeface="Arial"/>
            </a:endParaRPr>
          </a:p>
        </p:txBody>
      </p:sp>
      <p:sp>
        <p:nvSpPr>
          <p:cNvPr id="16" name="Content Placeholder 2"/>
          <p:cNvSpPr txBox="1">
            <a:spLocks/>
          </p:cNvSpPr>
          <p:nvPr/>
        </p:nvSpPr>
        <p:spPr>
          <a:xfrm>
            <a:off x="889000" y="4618750"/>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Market Share</a:t>
            </a:r>
            <a:endParaRPr lang="en-US" sz="1200" dirty="0">
              <a:solidFill>
                <a:schemeClr val="bg1"/>
              </a:solidFill>
              <a:latin typeface="Arial"/>
              <a:cs typeface="Arial"/>
            </a:endParaRPr>
          </a:p>
        </p:txBody>
      </p:sp>
      <p:sp>
        <p:nvSpPr>
          <p:cNvPr id="17" name="Content Placeholder 2"/>
          <p:cNvSpPr txBox="1">
            <a:spLocks/>
          </p:cNvSpPr>
          <p:nvPr/>
        </p:nvSpPr>
        <p:spPr>
          <a:xfrm rot="16200000">
            <a:off x="7604653"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Number of Devices</a:t>
            </a:r>
            <a:endParaRPr lang="en-US" sz="1200" dirty="0">
              <a:solidFill>
                <a:schemeClr val="bg1"/>
              </a:solidFill>
              <a:latin typeface="Arial"/>
              <a:cs typeface="Aria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51" y="634207"/>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a:t>
            </a:r>
            <a:endParaRPr lang="en-US" sz="1800" dirty="0">
              <a:solidFill>
                <a:schemeClr val="bg1"/>
              </a:solidFill>
              <a:latin typeface="Arial"/>
              <a:cs typeface="Arial"/>
            </a:endParaRPr>
          </a:p>
        </p:txBody>
      </p:sp>
      <p:sp>
        <p:nvSpPr>
          <p:cNvPr id="13" name="Content Placeholder 2"/>
          <p:cNvSpPr txBox="1">
            <a:spLocks/>
          </p:cNvSpPr>
          <p:nvPr/>
        </p:nvSpPr>
        <p:spPr>
          <a:xfrm>
            <a:off x="4197350" y="2859092"/>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45</a:t>
            </a:r>
            <a:endParaRPr lang="en-US" sz="1800" dirty="0">
              <a:solidFill>
                <a:schemeClr val="bg1"/>
              </a:solidFill>
              <a:latin typeface="Arial"/>
              <a:cs typeface="Arial"/>
            </a:endParaRPr>
          </a:p>
        </p:txBody>
      </p:sp>
      <p:sp>
        <p:nvSpPr>
          <p:cNvPr id="14" name="Content Placeholder 2"/>
          <p:cNvSpPr txBox="1">
            <a:spLocks/>
          </p:cNvSpPr>
          <p:nvPr/>
        </p:nvSpPr>
        <p:spPr>
          <a:xfrm>
            <a:off x="5905500" y="1964299"/>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134</a:t>
            </a:r>
            <a:endParaRPr lang="en-US" sz="1800" dirty="0">
              <a:solidFill>
                <a:schemeClr val="bg1"/>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288</a:t>
            </a:r>
            <a:endParaRPr lang="en-US" sz="1800" dirty="0">
              <a:solidFill>
                <a:schemeClr val="bg1"/>
              </a:solidFill>
              <a:latin typeface="Arial"/>
              <a:cs typeface="Arial"/>
            </a:endParaRPr>
          </a:p>
        </p:txBody>
      </p:sp>
      <p:sp>
        <p:nvSpPr>
          <p:cNvPr id="18" name="Content Placeholder 2"/>
          <p:cNvSpPr txBox="1">
            <a:spLocks/>
          </p:cNvSpPr>
          <p:nvPr/>
        </p:nvSpPr>
        <p:spPr>
          <a:xfrm>
            <a:off x="657225" y="434181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0</a:t>
            </a:r>
            <a:endParaRPr lang="en-US" sz="1800" dirty="0">
              <a:solidFill>
                <a:schemeClr val="bg1"/>
              </a:solidFill>
              <a:latin typeface="Arial"/>
              <a:cs typeface="Arial"/>
            </a:endParaRPr>
          </a:p>
        </p:txBody>
      </p:sp>
    </p:spTree>
    <p:extLst>
      <p:ext uri="{BB962C8B-B14F-4D97-AF65-F5344CB8AC3E}">
        <p14:creationId xmlns:p14="http://schemas.microsoft.com/office/powerpoint/2010/main" val="3238934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8" name="Content Placeholder 2"/>
          <p:cNvSpPr txBox="1">
            <a:spLocks/>
          </p:cNvSpPr>
          <p:nvPr/>
        </p:nvSpPr>
        <p:spPr>
          <a:xfrm>
            <a:off x="2478515"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25%</a:t>
            </a:r>
            <a:endParaRPr lang="en-US" sz="1800" dirty="0">
              <a:solidFill>
                <a:srgbClr val="FFFFFF"/>
              </a:solidFill>
              <a:latin typeface="Arial"/>
              <a:cs typeface="Arial"/>
            </a:endParaRPr>
          </a:p>
        </p:txBody>
      </p:sp>
      <p:sp>
        <p:nvSpPr>
          <p:cNvPr id="9" name="Content Placeholder 2"/>
          <p:cNvSpPr txBox="1">
            <a:spLocks/>
          </p:cNvSpPr>
          <p:nvPr/>
        </p:nvSpPr>
        <p:spPr>
          <a:xfrm>
            <a:off x="424046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50%</a:t>
            </a:r>
            <a:endParaRPr lang="en-US" sz="1800" dirty="0">
              <a:solidFill>
                <a:srgbClr val="FFFFFF"/>
              </a:solidFill>
              <a:latin typeface="Arial"/>
              <a:cs typeface="Arial"/>
            </a:endParaRPr>
          </a:p>
        </p:txBody>
      </p:sp>
      <p:sp>
        <p:nvSpPr>
          <p:cNvPr id="10" name="Content Placeholder 2"/>
          <p:cNvSpPr txBox="1">
            <a:spLocks/>
          </p:cNvSpPr>
          <p:nvPr/>
        </p:nvSpPr>
        <p:spPr>
          <a:xfrm>
            <a:off x="604097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75%</a:t>
            </a:r>
            <a:endParaRPr lang="en-US" sz="1800" dirty="0">
              <a:solidFill>
                <a:srgbClr val="FFFFFF"/>
              </a:solidFill>
              <a:latin typeface="Arial"/>
              <a:cs typeface="Arial"/>
            </a:endParaRPr>
          </a:p>
        </p:txBody>
      </p:sp>
      <p:sp>
        <p:nvSpPr>
          <p:cNvPr id="11" name="Content Placeholder 2"/>
          <p:cNvSpPr txBox="1">
            <a:spLocks/>
          </p:cNvSpPr>
          <p:nvPr/>
        </p:nvSpPr>
        <p:spPr>
          <a:xfrm>
            <a:off x="7848942"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90%</a:t>
            </a:r>
            <a:endParaRPr lang="en-US" sz="1800" dirty="0">
              <a:solidFill>
                <a:srgbClr val="FFFFFF"/>
              </a:solidFill>
              <a:latin typeface="Arial"/>
              <a:cs typeface="Arial"/>
            </a:endParaRPr>
          </a:p>
        </p:txBody>
      </p:sp>
      <p:sp>
        <p:nvSpPr>
          <p:cNvPr id="16" name="Content Placeholder 2"/>
          <p:cNvSpPr txBox="1">
            <a:spLocks/>
          </p:cNvSpPr>
          <p:nvPr/>
        </p:nvSpPr>
        <p:spPr>
          <a:xfrm>
            <a:off x="889000" y="4618750"/>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Market Share</a:t>
            </a:r>
            <a:endParaRPr lang="en-US" sz="1200" dirty="0">
              <a:solidFill>
                <a:schemeClr val="bg1"/>
              </a:solidFill>
              <a:latin typeface="Arial"/>
              <a:cs typeface="Arial"/>
            </a:endParaRPr>
          </a:p>
        </p:txBody>
      </p:sp>
      <p:sp>
        <p:nvSpPr>
          <p:cNvPr id="17" name="Content Placeholder 2"/>
          <p:cNvSpPr txBox="1">
            <a:spLocks/>
          </p:cNvSpPr>
          <p:nvPr/>
        </p:nvSpPr>
        <p:spPr>
          <a:xfrm rot="16200000">
            <a:off x="7604653"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Number of Devices</a:t>
            </a:r>
            <a:endParaRPr lang="en-US" sz="1200" dirty="0">
              <a:solidFill>
                <a:schemeClr val="bg1"/>
              </a:solidFill>
              <a:latin typeface="Arial"/>
              <a:cs typeface="Aria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951" y="634207"/>
            <a:ext cx="7156448" cy="3984543"/>
          </a:xfrm>
          <a:prstGeom prst="rect">
            <a:avLst/>
          </a:prstGeom>
        </p:spPr>
      </p:pic>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a:t>
            </a:r>
            <a:endParaRPr lang="en-US" sz="1800" dirty="0">
              <a:solidFill>
                <a:schemeClr val="bg1"/>
              </a:solidFill>
              <a:latin typeface="Arial"/>
              <a:cs typeface="Arial"/>
            </a:endParaRPr>
          </a:p>
        </p:txBody>
      </p:sp>
      <p:sp>
        <p:nvSpPr>
          <p:cNvPr id="13" name="Content Placeholder 2"/>
          <p:cNvSpPr txBox="1">
            <a:spLocks/>
          </p:cNvSpPr>
          <p:nvPr/>
        </p:nvSpPr>
        <p:spPr>
          <a:xfrm>
            <a:off x="4197350" y="2859092"/>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45</a:t>
            </a:r>
            <a:endParaRPr lang="en-US" sz="1800" dirty="0">
              <a:solidFill>
                <a:schemeClr val="bg1"/>
              </a:solidFill>
              <a:latin typeface="Arial"/>
              <a:cs typeface="Arial"/>
            </a:endParaRPr>
          </a:p>
        </p:txBody>
      </p:sp>
      <p:sp>
        <p:nvSpPr>
          <p:cNvPr id="14" name="Content Placeholder 2"/>
          <p:cNvSpPr txBox="1">
            <a:spLocks/>
          </p:cNvSpPr>
          <p:nvPr/>
        </p:nvSpPr>
        <p:spPr>
          <a:xfrm>
            <a:off x="5905500" y="1964299"/>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134</a:t>
            </a:r>
            <a:endParaRPr lang="en-US" sz="1800" dirty="0">
              <a:solidFill>
                <a:schemeClr val="bg1"/>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288</a:t>
            </a:r>
            <a:endParaRPr lang="en-US" sz="1800" dirty="0">
              <a:solidFill>
                <a:schemeClr val="bg1"/>
              </a:solidFill>
              <a:latin typeface="Arial"/>
              <a:cs typeface="Arial"/>
            </a:endParaRPr>
          </a:p>
        </p:txBody>
      </p:sp>
      <p:sp>
        <p:nvSpPr>
          <p:cNvPr id="18" name="Content Placeholder 2"/>
          <p:cNvSpPr txBox="1">
            <a:spLocks/>
          </p:cNvSpPr>
          <p:nvPr/>
        </p:nvSpPr>
        <p:spPr>
          <a:xfrm>
            <a:off x="657225" y="434181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0</a:t>
            </a:r>
            <a:endParaRPr lang="en-US" sz="1800" dirty="0">
              <a:solidFill>
                <a:schemeClr val="bg1"/>
              </a:solidFill>
              <a:latin typeface="Arial"/>
              <a:cs typeface="Arial"/>
            </a:endParaRPr>
          </a:p>
        </p:txBody>
      </p:sp>
      <p:sp>
        <p:nvSpPr>
          <p:cNvPr id="19" name="Title 1"/>
          <p:cNvSpPr>
            <a:spLocks noGrp="1"/>
          </p:cNvSpPr>
          <p:nvPr>
            <p:ph type="title"/>
          </p:nvPr>
        </p:nvSpPr>
        <p:spPr>
          <a:xfrm>
            <a:off x="381000" y="238943"/>
            <a:ext cx="8229600" cy="395264"/>
          </a:xfrm>
        </p:spPr>
        <p:txBody>
          <a:bodyPr>
            <a:noAutofit/>
          </a:bodyPr>
          <a:lstStyle/>
          <a:p>
            <a:r>
              <a:rPr lang="en-US" dirty="0" smtClean="0">
                <a:solidFill>
                  <a:srgbClr val="FFFFFF"/>
                </a:solidFill>
                <a:latin typeface="Arial"/>
                <a:cs typeface="Arial"/>
              </a:rPr>
              <a:t>For Your App To Be Successful You Need to Find</a:t>
            </a:r>
            <a:endParaRPr lang="en-US" sz="2400" dirty="0">
              <a:solidFill>
                <a:srgbClr val="FFFFFF"/>
              </a:solidFill>
              <a:latin typeface="Arial"/>
              <a:cs typeface="Arial"/>
            </a:endParaRPr>
          </a:p>
        </p:txBody>
      </p:sp>
    </p:spTree>
    <p:extLst>
      <p:ext uri="{BB962C8B-B14F-4D97-AF65-F5344CB8AC3E}">
        <p14:creationId xmlns:p14="http://schemas.microsoft.com/office/powerpoint/2010/main" val="32211260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2" name="Title 1"/>
          <p:cNvSpPr>
            <a:spLocks noGrp="1"/>
          </p:cNvSpPr>
          <p:nvPr>
            <p:ph type="title"/>
          </p:nvPr>
        </p:nvSpPr>
        <p:spPr>
          <a:xfrm>
            <a:off x="381000" y="238943"/>
            <a:ext cx="8229600" cy="395264"/>
          </a:xfrm>
        </p:spPr>
        <p:txBody>
          <a:bodyPr>
            <a:noAutofit/>
          </a:bodyPr>
          <a:lstStyle/>
          <a:p>
            <a:r>
              <a:rPr lang="en-US" dirty="0" smtClean="0">
                <a:solidFill>
                  <a:srgbClr val="FFFFFF"/>
                </a:solidFill>
                <a:latin typeface="Arial"/>
                <a:cs typeface="Arial"/>
              </a:rPr>
              <a:t>For Your App To Be Successful You Need to Find</a:t>
            </a:r>
            <a:endParaRPr lang="en-US" sz="2400" dirty="0">
              <a:solidFill>
                <a:srgbClr val="FFFFFF"/>
              </a:solidFill>
              <a:latin typeface="Arial"/>
              <a:cs typeface="Arial"/>
            </a:endParaRPr>
          </a:p>
        </p:txBody>
      </p:sp>
      <p:sp>
        <p:nvSpPr>
          <p:cNvPr id="52" name="Content Placeholder 2"/>
          <p:cNvSpPr txBox="1">
            <a:spLocks/>
          </p:cNvSpPr>
          <p:nvPr/>
        </p:nvSpPr>
        <p:spPr>
          <a:xfrm>
            <a:off x="381000" y="882650"/>
            <a:ext cx="67945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2200" dirty="0" smtClean="0">
                <a:solidFill>
                  <a:srgbClr val="FFFFFF"/>
                </a:solidFill>
                <a:latin typeface="Arial"/>
                <a:cs typeface="Arial"/>
              </a:rPr>
              <a:t>Crashes and bugs that affect all devices</a:t>
            </a:r>
            <a:endParaRPr lang="en-US" sz="2200" dirty="0">
              <a:solidFill>
                <a:srgbClr val="FFFFFF"/>
              </a:solidFill>
              <a:latin typeface="Arial"/>
              <a:cs typeface="Arial"/>
            </a:endParaRPr>
          </a:p>
          <a:p>
            <a:pPr marL="0" indent="0">
              <a:buSzPct val="150000"/>
              <a:buNone/>
            </a:pPr>
            <a:endParaRPr lang="en-US" sz="2200" dirty="0">
              <a:solidFill>
                <a:srgbClr val="FFFFFF"/>
              </a:solidFill>
              <a:latin typeface="Arial"/>
              <a:cs typeface="Arial"/>
            </a:endParaRPr>
          </a:p>
        </p:txBody>
      </p:sp>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8" name="Content Placeholder 2"/>
          <p:cNvSpPr txBox="1">
            <a:spLocks/>
          </p:cNvSpPr>
          <p:nvPr/>
        </p:nvSpPr>
        <p:spPr>
          <a:xfrm>
            <a:off x="2478515"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25%</a:t>
            </a:r>
            <a:endParaRPr lang="en-US" sz="1800" dirty="0">
              <a:solidFill>
                <a:srgbClr val="FFFFFF"/>
              </a:solidFill>
              <a:latin typeface="Arial"/>
              <a:cs typeface="Arial"/>
            </a:endParaRPr>
          </a:p>
        </p:txBody>
      </p:sp>
      <p:sp>
        <p:nvSpPr>
          <p:cNvPr id="9" name="Content Placeholder 2"/>
          <p:cNvSpPr txBox="1">
            <a:spLocks/>
          </p:cNvSpPr>
          <p:nvPr/>
        </p:nvSpPr>
        <p:spPr>
          <a:xfrm>
            <a:off x="424046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50%</a:t>
            </a:r>
            <a:endParaRPr lang="en-US" sz="1800" dirty="0">
              <a:solidFill>
                <a:srgbClr val="FFFFFF"/>
              </a:solidFill>
              <a:latin typeface="Arial"/>
              <a:cs typeface="Arial"/>
            </a:endParaRPr>
          </a:p>
        </p:txBody>
      </p:sp>
      <p:sp>
        <p:nvSpPr>
          <p:cNvPr id="10" name="Content Placeholder 2"/>
          <p:cNvSpPr txBox="1">
            <a:spLocks/>
          </p:cNvSpPr>
          <p:nvPr/>
        </p:nvSpPr>
        <p:spPr>
          <a:xfrm>
            <a:off x="604097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75%</a:t>
            </a:r>
            <a:endParaRPr lang="en-US" sz="1800" dirty="0">
              <a:solidFill>
                <a:srgbClr val="FFFFFF"/>
              </a:solidFill>
              <a:latin typeface="Arial"/>
              <a:cs typeface="Arial"/>
            </a:endParaRPr>
          </a:p>
        </p:txBody>
      </p:sp>
      <p:sp>
        <p:nvSpPr>
          <p:cNvPr id="11" name="Content Placeholder 2"/>
          <p:cNvSpPr txBox="1">
            <a:spLocks/>
          </p:cNvSpPr>
          <p:nvPr/>
        </p:nvSpPr>
        <p:spPr>
          <a:xfrm>
            <a:off x="7848942"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90%</a:t>
            </a:r>
            <a:endParaRPr lang="en-US" sz="1800" dirty="0">
              <a:solidFill>
                <a:srgbClr val="FFFFFF"/>
              </a:solidFill>
              <a:latin typeface="Arial"/>
              <a:cs typeface="Arial"/>
            </a:endParaRPr>
          </a:p>
        </p:txBody>
      </p:sp>
      <p:sp>
        <p:nvSpPr>
          <p:cNvPr id="16" name="Content Placeholder 2"/>
          <p:cNvSpPr txBox="1">
            <a:spLocks/>
          </p:cNvSpPr>
          <p:nvPr/>
        </p:nvSpPr>
        <p:spPr>
          <a:xfrm>
            <a:off x="889000" y="4618750"/>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Market Share</a:t>
            </a:r>
            <a:endParaRPr lang="en-US" sz="1200" dirty="0">
              <a:solidFill>
                <a:schemeClr val="bg1"/>
              </a:solidFill>
              <a:latin typeface="Arial"/>
              <a:cs typeface="Arial"/>
            </a:endParaRPr>
          </a:p>
        </p:txBody>
      </p:sp>
      <p:sp>
        <p:nvSpPr>
          <p:cNvPr id="17" name="Content Placeholder 2"/>
          <p:cNvSpPr txBox="1">
            <a:spLocks/>
          </p:cNvSpPr>
          <p:nvPr/>
        </p:nvSpPr>
        <p:spPr>
          <a:xfrm rot="16200000">
            <a:off x="7604653"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Number of Devices</a:t>
            </a:r>
            <a:endParaRPr lang="en-US" sz="1200" dirty="0">
              <a:solidFill>
                <a:schemeClr val="bg1"/>
              </a:solidFill>
              <a:latin typeface="Arial"/>
              <a:cs typeface="Arial"/>
            </a:endParaRPr>
          </a:p>
        </p:txBody>
      </p:sp>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a:t>
            </a:r>
            <a:endParaRPr lang="en-US" sz="1800" dirty="0">
              <a:solidFill>
                <a:schemeClr val="bg1"/>
              </a:solidFill>
              <a:latin typeface="Arial"/>
              <a:cs typeface="Arial"/>
            </a:endParaRPr>
          </a:p>
        </p:txBody>
      </p:sp>
      <p:sp>
        <p:nvSpPr>
          <p:cNvPr id="13" name="Content Placeholder 2"/>
          <p:cNvSpPr txBox="1">
            <a:spLocks/>
          </p:cNvSpPr>
          <p:nvPr/>
        </p:nvSpPr>
        <p:spPr>
          <a:xfrm>
            <a:off x="4197350" y="2859092"/>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45</a:t>
            </a:r>
            <a:endParaRPr lang="en-US" sz="1800" dirty="0">
              <a:solidFill>
                <a:schemeClr val="bg1"/>
              </a:solidFill>
              <a:latin typeface="Arial"/>
              <a:cs typeface="Arial"/>
            </a:endParaRPr>
          </a:p>
        </p:txBody>
      </p:sp>
      <p:sp>
        <p:nvSpPr>
          <p:cNvPr id="14" name="Content Placeholder 2"/>
          <p:cNvSpPr txBox="1">
            <a:spLocks/>
          </p:cNvSpPr>
          <p:nvPr/>
        </p:nvSpPr>
        <p:spPr>
          <a:xfrm>
            <a:off x="5905500" y="1964299"/>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134</a:t>
            </a:r>
            <a:endParaRPr lang="en-US" sz="1800" dirty="0">
              <a:solidFill>
                <a:schemeClr val="bg1"/>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288</a:t>
            </a:r>
            <a:endParaRPr lang="en-US" sz="1800" dirty="0">
              <a:solidFill>
                <a:schemeClr val="bg1"/>
              </a:solidFill>
              <a:latin typeface="Arial"/>
              <a:cs typeface="Arial"/>
            </a:endParaRPr>
          </a:p>
        </p:txBody>
      </p:sp>
      <p:sp>
        <p:nvSpPr>
          <p:cNvPr id="18" name="Content Placeholder 2"/>
          <p:cNvSpPr txBox="1">
            <a:spLocks/>
          </p:cNvSpPr>
          <p:nvPr/>
        </p:nvSpPr>
        <p:spPr>
          <a:xfrm>
            <a:off x="657225" y="434181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0</a:t>
            </a:r>
            <a:endParaRPr lang="en-US" sz="1800" dirty="0">
              <a:solidFill>
                <a:schemeClr val="bg1"/>
              </a:solidFill>
              <a:latin typeface="Arial"/>
              <a:cs typeface="Arial"/>
            </a:endParaRPr>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42" y="634207"/>
            <a:ext cx="7137665" cy="3984543"/>
          </a:xfrm>
          <a:prstGeom prst="rect">
            <a:avLst/>
          </a:prstGeom>
        </p:spPr>
      </p:pic>
    </p:spTree>
    <p:extLst>
      <p:ext uri="{BB962C8B-B14F-4D97-AF65-F5344CB8AC3E}">
        <p14:creationId xmlns:p14="http://schemas.microsoft.com/office/powerpoint/2010/main" val="1880608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rak blue bg.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52399" y="-127706"/>
            <a:ext cx="9440332" cy="5404557"/>
          </a:xfrm>
          <a:prstGeom prst="rect">
            <a:avLst/>
          </a:prstGeom>
        </p:spPr>
      </p:pic>
      <p:sp>
        <p:nvSpPr>
          <p:cNvPr id="5" name="Content Placeholder 2"/>
          <p:cNvSpPr txBox="1">
            <a:spLocks/>
          </p:cNvSpPr>
          <p:nvPr/>
        </p:nvSpPr>
        <p:spPr>
          <a:xfrm>
            <a:off x="5918200" y="1913505"/>
            <a:ext cx="2851150" cy="774269"/>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endParaRPr lang="en-US" sz="1800" dirty="0">
              <a:solidFill>
                <a:srgbClr val="123458"/>
              </a:solidFill>
              <a:latin typeface="Arial"/>
              <a:cs typeface="Arial"/>
            </a:endParaRPr>
          </a:p>
        </p:txBody>
      </p:sp>
      <p:sp>
        <p:nvSpPr>
          <p:cNvPr id="8" name="Content Placeholder 2"/>
          <p:cNvSpPr txBox="1">
            <a:spLocks/>
          </p:cNvSpPr>
          <p:nvPr/>
        </p:nvSpPr>
        <p:spPr>
          <a:xfrm>
            <a:off x="2478515"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25%</a:t>
            </a:r>
            <a:endParaRPr lang="en-US" sz="1800" dirty="0">
              <a:solidFill>
                <a:srgbClr val="FFFFFF"/>
              </a:solidFill>
              <a:latin typeface="Arial"/>
              <a:cs typeface="Arial"/>
            </a:endParaRPr>
          </a:p>
        </p:txBody>
      </p:sp>
      <p:sp>
        <p:nvSpPr>
          <p:cNvPr id="9" name="Content Placeholder 2"/>
          <p:cNvSpPr txBox="1">
            <a:spLocks/>
          </p:cNvSpPr>
          <p:nvPr/>
        </p:nvSpPr>
        <p:spPr>
          <a:xfrm>
            <a:off x="424046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50%</a:t>
            </a:r>
            <a:endParaRPr lang="en-US" sz="1800" dirty="0">
              <a:solidFill>
                <a:srgbClr val="FFFFFF"/>
              </a:solidFill>
              <a:latin typeface="Arial"/>
              <a:cs typeface="Arial"/>
            </a:endParaRPr>
          </a:p>
        </p:txBody>
      </p:sp>
      <p:sp>
        <p:nvSpPr>
          <p:cNvPr id="10" name="Content Placeholder 2"/>
          <p:cNvSpPr txBox="1">
            <a:spLocks/>
          </p:cNvSpPr>
          <p:nvPr/>
        </p:nvSpPr>
        <p:spPr>
          <a:xfrm>
            <a:off x="6040979"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75%</a:t>
            </a:r>
            <a:endParaRPr lang="en-US" sz="1800" dirty="0">
              <a:solidFill>
                <a:srgbClr val="FFFFFF"/>
              </a:solidFill>
              <a:latin typeface="Arial"/>
              <a:cs typeface="Arial"/>
            </a:endParaRPr>
          </a:p>
        </p:txBody>
      </p:sp>
      <p:sp>
        <p:nvSpPr>
          <p:cNvPr id="11" name="Content Placeholder 2"/>
          <p:cNvSpPr txBox="1">
            <a:spLocks/>
          </p:cNvSpPr>
          <p:nvPr/>
        </p:nvSpPr>
        <p:spPr>
          <a:xfrm>
            <a:off x="7848942" y="4600576"/>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rgbClr val="FFFFFF"/>
                </a:solidFill>
                <a:latin typeface="Arial"/>
                <a:cs typeface="Arial"/>
              </a:rPr>
              <a:t>90%</a:t>
            </a:r>
            <a:endParaRPr lang="en-US" sz="1800" dirty="0">
              <a:solidFill>
                <a:srgbClr val="FFFFFF"/>
              </a:solidFill>
              <a:latin typeface="Arial"/>
              <a:cs typeface="Arial"/>
            </a:endParaRPr>
          </a:p>
        </p:txBody>
      </p:sp>
      <p:sp>
        <p:nvSpPr>
          <p:cNvPr id="16" name="Content Placeholder 2"/>
          <p:cNvSpPr txBox="1">
            <a:spLocks/>
          </p:cNvSpPr>
          <p:nvPr/>
        </p:nvSpPr>
        <p:spPr>
          <a:xfrm>
            <a:off x="889000" y="4618750"/>
            <a:ext cx="1555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Market Share</a:t>
            </a:r>
            <a:endParaRPr lang="en-US" sz="1200" dirty="0">
              <a:solidFill>
                <a:schemeClr val="bg1"/>
              </a:solidFill>
              <a:latin typeface="Arial"/>
              <a:cs typeface="Arial"/>
            </a:endParaRPr>
          </a:p>
        </p:txBody>
      </p:sp>
      <p:sp>
        <p:nvSpPr>
          <p:cNvPr id="17" name="Content Placeholder 2"/>
          <p:cNvSpPr txBox="1">
            <a:spLocks/>
          </p:cNvSpPr>
          <p:nvPr/>
        </p:nvSpPr>
        <p:spPr>
          <a:xfrm rot="16200000">
            <a:off x="7604653" y="1023160"/>
            <a:ext cx="1551517"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200" dirty="0" smtClean="0">
                <a:solidFill>
                  <a:schemeClr val="bg1"/>
                </a:solidFill>
                <a:latin typeface="Arial"/>
                <a:cs typeface="Arial"/>
              </a:rPr>
              <a:t>Number of Devices</a:t>
            </a:r>
            <a:endParaRPr lang="en-US" sz="1200" dirty="0">
              <a:solidFill>
                <a:schemeClr val="bg1"/>
              </a:solidFill>
              <a:latin typeface="Arial"/>
              <a:cs typeface="Arial"/>
            </a:endParaRPr>
          </a:p>
        </p:txBody>
      </p:sp>
      <p:sp>
        <p:nvSpPr>
          <p:cNvPr id="12" name="Content Placeholder 2"/>
          <p:cNvSpPr txBox="1">
            <a:spLocks/>
          </p:cNvSpPr>
          <p:nvPr/>
        </p:nvSpPr>
        <p:spPr>
          <a:xfrm>
            <a:off x="2432050" y="343535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a:t>
            </a:r>
            <a:endParaRPr lang="en-US" sz="1800" dirty="0">
              <a:solidFill>
                <a:schemeClr val="bg1"/>
              </a:solidFill>
              <a:latin typeface="Arial"/>
              <a:cs typeface="Arial"/>
            </a:endParaRPr>
          </a:p>
        </p:txBody>
      </p:sp>
      <p:sp>
        <p:nvSpPr>
          <p:cNvPr id="13" name="Content Placeholder 2"/>
          <p:cNvSpPr txBox="1">
            <a:spLocks/>
          </p:cNvSpPr>
          <p:nvPr/>
        </p:nvSpPr>
        <p:spPr>
          <a:xfrm>
            <a:off x="4197350" y="2859092"/>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45</a:t>
            </a:r>
            <a:endParaRPr lang="en-US" sz="1800" dirty="0">
              <a:solidFill>
                <a:schemeClr val="bg1"/>
              </a:solidFill>
              <a:latin typeface="Arial"/>
              <a:cs typeface="Arial"/>
            </a:endParaRPr>
          </a:p>
        </p:txBody>
      </p:sp>
      <p:sp>
        <p:nvSpPr>
          <p:cNvPr id="14" name="Content Placeholder 2"/>
          <p:cNvSpPr txBox="1">
            <a:spLocks/>
          </p:cNvSpPr>
          <p:nvPr/>
        </p:nvSpPr>
        <p:spPr>
          <a:xfrm>
            <a:off x="5905500" y="1964299"/>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134</a:t>
            </a:r>
            <a:endParaRPr lang="en-US" sz="1800" dirty="0">
              <a:solidFill>
                <a:schemeClr val="bg1"/>
              </a:solidFill>
              <a:latin typeface="Arial"/>
              <a:cs typeface="Arial"/>
            </a:endParaRPr>
          </a:p>
        </p:txBody>
      </p:sp>
      <p:sp>
        <p:nvSpPr>
          <p:cNvPr id="15" name="Content Placeholder 2"/>
          <p:cNvSpPr txBox="1">
            <a:spLocks/>
          </p:cNvSpPr>
          <p:nvPr/>
        </p:nvSpPr>
        <p:spPr>
          <a:xfrm>
            <a:off x="7562850" y="343695"/>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288</a:t>
            </a:r>
            <a:endParaRPr lang="en-US" sz="1800" dirty="0">
              <a:solidFill>
                <a:schemeClr val="bg1"/>
              </a:solidFill>
              <a:latin typeface="Arial"/>
              <a:cs typeface="Arial"/>
            </a:endParaRPr>
          </a:p>
        </p:txBody>
      </p:sp>
      <p:sp>
        <p:nvSpPr>
          <p:cNvPr id="18" name="Content Placeholder 2"/>
          <p:cNvSpPr txBox="1">
            <a:spLocks/>
          </p:cNvSpPr>
          <p:nvPr/>
        </p:nvSpPr>
        <p:spPr>
          <a:xfrm>
            <a:off x="657225" y="4341814"/>
            <a:ext cx="920750" cy="454024"/>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1800" dirty="0" smtClean="0">
                <a:solidFill>
                  <a:schemeClr val="bg1"/>
                </a:solidFill>
                <a:latin typeface="Arial"/>
                <a:cs typeface="Arial"/>
              </a:rPr>
              <a:t>0</a:t>
            </a:r>
            <a:endParaRPr lang="en-US" sz="1800" dirty="0">
              <a:solidFill>
                <a:schemeClr val="bg1"/>
              </a:solidFill>
              <a:latin typeface="Arial"/>
              <a:cs typeface="Arial"/>
            </a:endParaRPr>
          </a:p>
        </p:txBody>
      </p:sp>
      <p:sp>
        <p:nvSpPr>
          <p:cNvPr id="20" name="Content Placeholder 2"/>
          <p:cNvSpPr txBox="1">
            <a:spLocks/>
          </p:cNvSpPr>
          <p:nvPr/>
        </p:nvSpPr>
        <p:spPr>
          <a:xfrm>
            <a:off x="381000" y="882650"/>
            <a:ext cx="6794500" cy="1568450"/>
          </a:xfrm>
          <a:prstGeom prst="rect">
            <a:avLst/>
          </a:prstGeom>
        </p:spPr>
        <p:txBody>
          <a:bodyPr vert="horz" lIns="91440" tIns="45720" rIns="91440" bIns="4572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SzPct val="150000"/>
              <a:buNone/>
            </a:pPr>
            <a:r>
              <a:rPr lang="en-US" sz="2200" dirty="0" smtClean="0">
                <a:solidFill>
                  <a:srgbClr val="FFFFFF"/>
                </a:solidFill>
                <a:latin typeface="Arial"/>
                <a:cs typeface="Arial"/>
              </a:rPr>
              <a:t>Device-Specific issues (form factor, OS version, OEM-specific changes, hardware differences, resource limitations, …)</a:t>
            </a:r>
            <a:endParaRPr lang="en-US" sz="2200" dirty="0">
              <a:solidFill>
                <a:srgbClr val="FFFFFF"/>
              </a:solidFill>
              <a:latin typeface="Arial"/>
              <a:cs typeface="Arial"/>
            </a:endParaRPr>
          </a:p>
          <a:p>
            <a:pPr marL="0" indent="0">
              <a:buSzPct val="150000"/>
              <a:buNone/>
            </a:pPr>
            <a:endParaRPr lang="en-US" sz="2200" dirty="0">
              <a:solidFill>
                <a:srgbClr val="FFFFFF"/>
              </a:solidFill>
              <a:latin typeface="Arial"/>
              <a:cs typeface="Arial"/>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343" y="634207"/>
            <a:ext cx="7137663" cy="3984542"/>
          </a:xfrm>
          <a:prstGeom prst="rect">
            <a:avLst/>
          </a:prstGeom>
        </p:spPr>
      </p:pic>
      <p:sp>
        <p:nvSpPr>
          <p:cNvPr id="23" name="Title 1"/>
          <p:cNvSpPr>
            <a:spLocks noGrp="1"/>
          </p:cNvSpPr>
          <p:nvPr>
            <p:ph type="title"/>
          </p:nvPr>
        </p:nvSpPr>
        <p:spPr>
          <a:xfrm>
            <a:off x="381000" y="238943"/>
            <a:ext cx="8229600" cy="395264"/>
          </a:xfrm>
        </p:spPr>
        <p:txBody>
          <a:bodyPr>
            <a:noAutofit/>
          </a:bodyPr>
          <a:lstStyle/>
          <a:p>
            <a:r>
              <a:rPr lang="en-US" dirty="0" smtClean="0">
                <a:solidFill>
                  <a:srgbClr val="FFFFFF"/>
                </a:solidFill>
                <a:latin typeface="Arial"/>
                <a:cs typeface="Arial"/>
              </a:rPr>
              <a:t>For Your App To Be Successful You Need to Find</a:t>
            </a:r>
            <a:endParaRPr lang="en-US" sz="2400" dirty="0">
              <a:solidFill>
                <a:srgbClr val="FFFFFF"/>
              </a:solidFill>
              <a:latin typeface="Arial"/>
              <a:cs typeface="Arial"/>
            </a:endParaRPr>
          </a:p>
        </p:txBody>
      </p:sp>
    </p:spTree>
    <p:extLst>
      <p:ext uri="{BB962C8B-B14F-4D97-AF65-F5344CB8AC3E}">
        <p14:creationId xmlns:p14="http://schemas.microsoft.com/office/powerpoint/2010/main" val="2203574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91807</TotalTime>
  <Words>1968</Words>
  <Application>Microsoft Macintosh PowerPoint</Application>
  <PresentationFormat>On-screen Show (16:9)</PresentationFormat>
  <Paragraphs>232</Paragraphs>
  <Slides>31</Slides>
  <Notes>30</Notes>
  <HiddenSlides>0</HiddenSlides>
  <MMClips>0</MMClip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Office Theme</vt:lpstr>
      <vt:lpstr>1_Office Theme</vt:lpstr>
      <vt:lpstr>PowerPoint Presentation</vt:lpstr>
      <vt:lpstr>PowerPoint Presentation</vt:lpstr>
      <vt:lpstr>Xamarin: Explosive Growth in 3 Years</vt:lpstr>
      <vt:lpstr>On Mobile, Quality Matters More.</vt:lpstr>
      <vt:lpstr>Crashes and regressions are the top causes of low app ratings </vt:lpstr>
      <vt:lpstr>U.S. Device Market Coverage Data</vt:lpstr>
      <vt:lpstr>For Your App To Be Successful You Need to Find</vt:lpstr>
      <vt:lpstr>For Your App To Be Successful You Need to Find</vt:lpstr>
      <vt:lpstr>For Your App To Be Successful You Need to Find</vt:lpstr>
      <vt:lpstr>A repeatable, fast way to consistently test  your app on hundreds of real devices, exercising all app functionality. </vt:lpstr>
      <vt:lpstr>PowerPoint Presentation</vt:lpstr>
      <vt:lpstr>Automate Using Real Programming Languages</vt:lpstr>
      <vt:lpstr>Author Flexible Tests that Adapt to UI Changes</vt:lpstr>
      <vt:lpstr>PowerPoint Presentation</vt:lpstr>
      <vt:lpstr>Xamarin Test Cloud as a Managed Service</vt:lpstr>
      <vt:lpstr>Test Any Native or Hybrid App</vt:lpstr>
      <vt:lpstr>PowerPoint Presentation</vt:lpstr>
      <vt:lpstr>Perform Geo-Specific Testing</vt:lpstr>
      <vt:lpstr>Make Assertions</vt:lpstr>
      <vt:lpstr>Client-Server Testing Architecture</vt:lpstr>
      <vt:lpstr>Get Started  Immediately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Cori Hemmah</cp:lastModifiedBy>
  <cp:revision>892</cp:revision>
  <cp:lastPrinted>2014-05-29T19:00:00Z</cp:lastPrinted>
  <dcterms:created xsi:type="dcterms:W3CDTF">2010-04-12T23:12:02Z</dcterms:created>
  <dcterms:modified xsi:type="dcterms:W3CDTF">2014-09-30T16:03:46Z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